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4"/>
  </p:notesMasterIdLst>
  <p:handoutMasterIdLst>
    <p:handoutMasterId r:id="rId15"/>
  </p:handoutMasterIdLst>
  <p:sldIdLst>
    <p:sldId id="338" r:id="rId2"/>
    <p:sldId id="332" r:id="rId3"/>
    <p:sldId id="346" r:id="rId4"/>
    <p:sldId id="331" r:id="rId5"/>
    <p:sldId id="341" r:id="rId6"/>
    <p:sldId id="342" r:id="rId7"/>
    <p:sldId id="340" r:id="rId8"/>
    <p:sldId id="347" r:id="rId9"/>
    <p:sldId id="348" r:id="rId10"/>
    <p:sldId id="344" r:id="rId11"/>
    <p:sldId id="345" r:id="rId12"/>
    <p:sldId id="336" r:id="rId13"/>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9CC00"/>
    <a:srgbClr val="547E00"/>
    <a:srgbClr val="CCFF66"/>
    <a:srgbClr val="99FF99"/>
    <a:srgbClr val="99FF33"/>
    <a:srgbClr val="33CC33"/>
    <a:srgbClr val="FFCC66"/>
    <a:srgbClr val="FF9933"/>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1941" autoAdjust="0"/>
    <p:restoredTop sz="90293" autoAdjust="0"/>
  </p:normalViewPr>
  <p:slideViewPr>
    <p:cSldViewPr>
      <p:cViewPr>
        <p:scale>
          <a:sx n="70" d="100"/>
          <a:sy n="70" d="100"/>
        </p:scale>
        <p:origin x="-840" y="-636"/>
      </p:cViewPr>
      <p:guideLst>
        <p:guide orient="horz" pos="2160"/>
        <p:guide pos="2880"/>
      </p:guideLst>
    </p:cSldViewPr>
  </p:slideViewPr>
  <p:outlineViewPr>
    <p:cViewPr>
      <p:scale>
        <a:sx n="33" d="100"/>
        <a:sy n="33" d="100"/>
      </p:scale>
      <p:origin x="0" y="184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2012 он </c:v>
                </c:pt>
              </c:strCache>
            </c:strRef>
          </c:tx>
          <c:spPr>
            <a:solidFill>
              <a:schemeClr val="tx1"/>
            </a:solidFill>
          </c:spPr>
          <c:cat>
            <c:strRef>
              <c:f>Sheet1!$A$2:$A$8</c:f>
              <c:strCache>
                <c:ptCount val="7"/>
                <c:pt idx="0">
                  <c:v>Нүүрс</c:v>
                </c:pt>
                <c:pt idx="1">
                  <c:v>Алт</c:v>
                </c:pt>
                <c:pt idx="2">
                  <c:v>Зэс</c:v>
                </c:pt>
                <c:pt idx="3">
                  <c:v>Төмөр </c:v>
                </c:pt>
                <c:pt idx="4">
                  <c:v>Цайр </c:v>
                </c:pt>
                <c:pt idx="5">
                  <c:v>Бусад </c:v>
                </c:pt>
                <c:pt idx="6">
                  <c:v>Нийт </c:v>
                </c:pt>
              </c:strCache>
            </c:strRef>
          </c:cat>
          <c:val>
            <c:numRef>
              <c:f>Sheet1!$B$2:$B$8</c:f>
              <c:numCache>
                <c:formatCode>0%</c:formatCode>
                <c:ptCount val="7"/>
                <c:pt idx="0">
                  <c:v>0.25230741814634566</c:v>
                </c:pt>
                <c:pt idx="1">
                  <c:v>0.13270882638775042</c:v>
                </c:pt>
                <c:pt idx="2">
                  <c:v>0.49084960259699018</c:v>
                </c:pt>
                <c:pt idx="3">
                  <c:v>7.0000000000000021E-2</c:v>
                </c:pt>
                <c:pt idx="4">
                  <c:v>3.0000000000000002E-2</c:v>
                </c:pt>
                <c:pt idx="5">
                  <c:v>0.12413415219319152</c:v>
                </c:pt>
                <c:pt idx="6">
                  <c:v>0.99999999932427763</c:v>
                </c:pt>
              </c:numCache>
            </c:numRef>
          </c:val>
        </c:ser>
        <c:ser>
          <c:idx val="1"/>
          <c:order val="1"/>
          <c:tx>
            <c:strRef>
              <c:f>Sheet1!$C$1</c:f>
              <c:strCache>
                <c:ptCount val="1"/>
                <c:pt idx="0">
                  <c:v>2013 он </c:v>
                </c:pt>
              </c:strCache>
            </c:strRef>
          </c:tx>
          <c:dPt>
            <c:idx val="2"/>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dPt>
          <c:cat>
            <c:strRef>
              <c:f>Sheet1!$A$2:$A$8</c:f>
              <c:strCache>
                <c:ptCount val="7"/>
                <c:pt idx="0">
                  <c:v>Нүүрс</c:v>
                </c:pt>
                <c:pt idx="1">
                  <c:v>Алт</c:v>
                </c:pt>
                <c:pt idx="2">
                  <c:v>Зэс</c:v>
                </c:pt>
                <c:pt idx="3">
                  <c:v>Төмөр </c:v>
                </c:pt>
                <c:pt idx="4">
                  <c:v>Цайр </c:v>
                </c:pt>
                <c:pt idx="5">
                  <c:v>Бусад </c:v>
                </c:pt>
                <c:pt idx="6">
                  <c:v>Нийт </c:v>
                </c:pt>
              </c:strCache>
            </c:strRef>
          </c:cat>
          <c:val>
            <c:numRef>
              <c:f>Sheet1!$C$2:$C$8</c:f>
              <c:numCache>
                <c:formatCode>0%</c:formatCode>
                <c:ptCount val="7"/>
                <c:pt idx="0">
                  <c:v>0.27731066532842563</c:v>
                </c:pt>
                <c:pt idx="1">
                  <c:v>9.3466300720053491E-2</c:v>
                </c:pt>
                <c:pt idx="2">
                  <c:v>0.50971171526787984</c:v>
                </c:pt>
                <c:pt idx="3">
                  <c:v>6.0000000000000026E-2</c:v>
                </c:pt>
                <c:pt idx="4">
                  <c:v>3.0000000000000002E-2</c:v>
                </c:pt>
                <c:pt idx="5">
                  <c:v>0.11951136369641498</c:v>
                </c:pt>
                <c:pt idx="6">
                  <c:v>1.0000000450127735</c:v>
                </c:pt>
              </c:numCache>
            </c:numRef>
          </c:val>
        </c:ser>
        <c:axId val="145513856"/>
        <c:axId val="132555904"/>
      </c:barChart>
      <c:catAx>
        <c:axId val="145513856"/>
        <c:scaling>
          <c:orientation val="minMax"/>
        </c:scaling>
        <c:axPos val="b"/>
        <c:majorTickMark val="none"/>
        <c:tickLblPos val="nextTo"/>
        <c:crossAx val="132555904"/>
        <c:crosses val="autoZero"/>
        <c:auto val="1"/>
        <c:lblAlgn val="ctr"/>
        <c:lblOffset val="100"/>
      </c:catAx>
      <c:valAx>
        <c:axId val="132555904"/>
        <c:scaling>
          <c:orientation val="minMax"/>
        </c:scaling>
        <c:axPos val="l"/>
        <c:majorGridlines/>
        <c:title>
          <c:tx>
            <c:rich>
              <a:bodyPr/>
              <a:lstStyle/>
              <a:p>
                <a:pPr>
                  <a:defRPr>
                    <a:latin typeface="Times New Roman" pitchFamily="18" charset="0"/>
                    <a:cs typeface="Times New Roman" pitchFamily="18" charset="0"/>
                  </a:defRPr>
                </a:pPr>
                <a:r>
                  <a:rPr lang="mn-MN">
                    <a:latin typeface="Times New Roman" pitchFamily="18" charset="0"/>
                    <a:cs typeface="Times New Roman" pitchFamily="18" charset="0"/>
                  </a:rPr>
                  <a:t>Хувиар</a:t>
                </a:r>
                <a:r>
                  <a:rPr lang="mn-MN" baseline="0">
                    <a:latin typeface="Times New Roman" pitchFamily="18" charset="0"/>
                    <a:cs typeface="Times New Roman" pitchFamily="18" charset="0"/>
                  </a:rPr>
                  <a:t> </a:t>
                </a:r>
              </a:p>
            </c:rich>
          </c:tx>
        </c:title>
        <c:numFmt formatCode="0%" sourceLinked="1"/>
        <c:majorTickMark val="none"/>
        <c:tickLblPos val="nextTo"/>
        <c:crossAx val="145513856"/>
        <c:crosses val="autoZero"/>
        <c:crossBetween val="between"/>
      </c:valAx>
      <c:dTable>
        <c:showHorzBorder val="1"/>
        <c:showVertBorder val="1"/>
        <c:showOutline val="1"/>
        <c:showKeys val="1"/>
        <c:txPr>
          <a:bodyPr/>
          <a:lstStyle/>
          <a:p>
            <a:pPr rtl="0">
              <a:defRPr>
                <a:latin typeface="Times New Roman" pitchFamily="18" charset="0"/>
                <a:cs typeface="Times New Roman" pitchFamily="18" charset="0"/>
              </a:defRPr>
            </a:pPr>
            <a:endParaRPr lang="en-US"/>
          </a:p>
        </c:txPr>
      </c:dTable>
    </c:plotArea>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FD918E-1029-43E8-BA89-3753EC01DC23}" type="doc">
      <dgm:prSet loTypeId="urn:microsoft.com/office/officeart/2005/8/layout/venn1" loCatId="relationship" qsTypeId="urn:microsoft.com/office/officeart/2005/8/quickstyle/simple5" qsCatId="simple" csTypeId="urn:microsoft.com/office/officeart/2005/8/colors/accent1_2" csCatId="accent1" phldr="1"/>
      <dgm:spPr/>
    </dgm:pt>
    <dgm:pt modelId="{397FE09A-B1B4-4F19-9CC1-C707D86074AC}">
      <dgm:prSet phldrT="[Text]" custT="1"/>
      <dgm:spPr/>
      <dgm:t>
        <a:bodyPr/>
        <a:lstStyle/>
        <a:p>
          <a:r>
            <a:rPr lang="mn-MN" sz="3200" dirty="0" smtClean="0">
              <a:latin typeface="Arial Mon" pitchFamily="34" charset="0"/>
            </a:rPr>
            <a:t>Татвар</a:t>
          </a:r>
          <a:endParaRPr lang="en-US" sz="3200" dirty="0">
            <a:latin typeface="Arial Mon" pitchFamily="34" charset="0"/>
          </a:endParaRPr>
        </a:p>
      </dgm:t>
    </dgm:pt>
    <dgm:pt modelId="{FF88B786-13B6-4AF5-9074-A2C48D85C25B}" type="parTrans" cxnId="{0B049494-D1AB-4225-9B9E-A7114C069EF8}">
      <dgm:prSet/>
      <dgm:spPr/>
      <dgm:t>
        <a:bodyPr/>
        <a:lstStyle/>
        <a:p>
          <a:endParaRPr lang="en-US"/>
        </a:p>
      </dgm:t>
    </dgm:pt>
    <dgm:pt modelId="{B3FA8851-EA0A-4CE1-869B-2F6441ACA9EE}" type="sibTrans" cxnId="{0B049494-D1AB-4225-9B9E-A7114C069EF8}">
      <dgm:prSet/>
      <dgm:spPr/>
      <dgm:t>
        <a:bodyPr/>
        <a:lstStyle/>
        <a:p>
          <a:endParaRPr lang="en-US"/>
        </a:p>
      </dgm:t>
    </dgm:pt>
    <dgm:pt modelId="{625545CC-2803-48F1-A153-86F31DC35B6B}">
      <dgm:prSet phldrT="[Text]" custT="1"/>
      <dgm:spPr/>
      <dgm:t>
        <a:bodyPr/>
        <a:lstStyle/>
        <a:p>
          <a:endParaRPr lang="en-US" sz="2200" dirty="0" smtClean="0"/>
        </a:p>
        <a:p>
          <a:r>
            <a:rPr lang="mn-MN" sz="2800" dirty="0" smtClean="0">
              <a:latin typeface="Arial" pitchFamily="34" charset="0"/>
              <a:cs typeface="Arial" pitchFamily="34" charset="0"/>
            </a:rPr>
            <a:t>Хураамж</a:t>
          </a:r>
        </a:p>
        <a:p>
          <a:endParaRPr lang="en-US" sz="2200" dirty="0"/>
        </a:p>
      </dgm:t>
    </dgm:pt>
    <dgm:pt modelId="{BCC49A88-568C-4345-853E-719174141CB5}" type="parTrans" cxnId="{9C8672C9-910C-44E7-BE33-5C4BD753077B}">
      <dgm:prSet/>
      <dgm:spPr/>
      <dgm:t>
        <a:bodyPr/>
        <a:lstStyle/>
        <a:p>
          <a:endParaRPr lang="en-US"/>
        </a:p>
      </dgm:t>
    </dgm:pt>
    <dgm:pt modelId="{0B40C228-47CB-453E-8312-1F78805395BA}" type="sibTrans" cxnId="{9C8672C9-910C-44E7-BE33-5C4BD753077B}">
      <dgm:prSet/>
      <dgm:spPr/>
      <dgm:t>
        <a:bodyPr/>
        <a:lstStyle/>
        <a:p>
          <a:endParaRPr lang="en-US"/>
        </a:p>
      </dgm:t>
    </dgm:pt>
    <dgm:pt modelId="{D785C856-7E4B-498B-A521-3BA2B447837B}">
      <dgm:prSet phldrT="[Text]" custT="1"/>
      <dgm:spPr/>
      <dgm:t>
        <a:bodyPr/>
        <a:lstStyle/>
        <a:p>
          <a:r>
            <a:rPr lang="mn-MN" sz="3200" dirty="0" smtClean="0">
              <a:latin typeface="Arial Mon" pitchFamily="34" charset="0"/>
            </a:rPr>
            <a:t>Төлбөр</a:t>
          </a:r>
          <a:endParaRPr lang="en-US" sz="3200" dirty="0">
            <a:latin typeface="Arial Mon" pitchFamily="34" charset="0"/>
          </a:endParaRPr>
        </a:p>
      </dgm:t>
    </dgm:pt>
    <dgm:pt modelId="{076A988A-00C1-4264-9A0D-C77712984533}" type="parTrans" cxnId="{18416535-8199-4DA2-9148-4917E2736447}">
      <dgm:prSet/>
      <dgm:spPr/>
      <dgm:t>
        <a:bodyPr/>
        <a:lstStyle/>
        <a:p>
          <a:endParaRPr lang="en-US"/>
        </a:p>
      </dgm:t>
    </dgm:pt>
    <dgm:pt modelId="{10B7E9E8-E12D-4DE3-BB9B-9A499B27EF41}" type="sibTrans" cxnId="{18416535-8199-4DA2-9148-4917E2736447}">
      <dgm:prSet/>
      <dgm:spPr/>
      <dgm:t>
        <a:bodyPr/>
        <a:lstStyle/>
        <a:p>
          <a:endParaRPr lang="en-US"/>
        </a:p>
      </dgm:t>
    </dgm:pt>
    <dgm:pt modelId="{04330C17-C4BF-4AD6-8914-F8674F62E9D5}" type="pres">
      <dgm:prSet presAssocID="{B4FD918E-1029-43E8-BA89-3753EC01DC23}" presName="compositeShape" presStyleCnt="0">
        <dgm:presLayoutVars>
          <dgm:chMax val="7"/>
          <dgm:dir/>
          <dgm:resizeHandles val="exact"/>
        </dgm:presLayoutVars>
      </dgm:prSet>
      <dgm:spPr/>
    </dgm:pt>
    <dgm:pt modelId="{EC610761-D95A-4DE4-987B-1C1683AF81DD}" type="pres">
      <dgm:prSet presAssocID="{397FE09A-B1B4-4F19-9CC1-C707D86074AC}" presName="circ1" presStyleLbl="vennNode1" presStyleIdx="0" presStyleCnt="3" custLinFactNeighborX="820" custLinFactNeighborY="-7548"/>
      <dgm:spPr/>
      <dgm:t>
        <a:bodyPr/>
        <a:lstStyle/>
        <a:p>
          <a:endParaRPr lang="en-US"/>
        </a:p>
      </dgm:t>
    </dgm:pt>
    <dgm:pt modelId="{923322E1-A1F0-44B3-B784-C99E569F1F9A}" type="pres">
      <dgm:prSet presAssocID="{397FE09A-B1B4-4F19-9CC1-C707D86074AC}" presName="circ1Tx" presStyleLbl="revTx" presStyleIdx="0" presStyleCnt="0">
        <dgm:presLayoutVars>
          <dgm:chMax val="0"/>
          <dgm:chPref val="0"/>
          <dgm:bulletEnabled val="1"/>
        </dgm:presLayoutVars>
      </dgm:prSet>
      <dgm:spPr/>
      <dgm:t>
        <a:bodyPr/>
        <a:lstStyle/>
        <a:p>
          <a:endParaRPr lang="en-US"/>
        </a:p>
      </dgm:t>
    </dgm:pt>
    <dgm:pt modelId="{2ED31E3F-B86C-4E36-83B0-AC688C9BC785}" type="pres">
      <dgm:prSet presAssocID="{625545CC-2803-48F1-A153-86F31DC35B6B}" presName="circ2" presStyleLbl="vennNode1" presStyleIdx="1" presStyleCnt="3"/>
      <dgm:spPr/>
      <dgm:t>
        <a:bodyPr/>
        <a:lstStyle/>
        <a:p>
          <a:endParaRPr lang="en-US"/>
        </a:p>
      </dgm:t>
    </dgm:pt>
    <dgm:pt modelId="{3DAB9440-3237-4BDD-9BE5-DFB853082CB5}" type="pres">
      <dgm:prSet presAssocID="{625545CC-2803-48F1-A153-86F31DC35B6B}" presName="circ2Tx" presStyleLbl="revTx" presStyleIdx="0" presStyleCnt="0">
        <dgm:presLayoutVars>
          <dgm:chMax val="0"/>
          <dgm:chPref val="0"/>
          <dgm:bulletEnabled val="1"/>
        </dgm:presLayoutVars>
      </dgm:prSet>
      <dgm:spPr/>
      <dgm:t>
        <a:bodyPr/>
        <a:lstStyle/>
        <a:p>
          <a:endParaRPr lang="en-US"/>
        </a:p>
      </dgm:t>
    </dgm:pt>
    <dgm:pt modelId="{58D7E410-31DF-41E4-B495-79AB65966B71}" type="pres">
      <dgm:prSet presAssocID="{D785C856-7E4B-498B-A521-3BA2B447837B}" presName="circ3" presStyleLbl="vennNode1" presStyleIdx="2" presStyleCnt="3" custLinFactNeighborX="4116" custLinFactNeighborY="990"/>
      <dgm:spPr/>
      <dgm:t>
        <a:bodyPr/>
        <a:lstStyle/>
        <a:p>
          <a:endParaRPr lang="en-US"/>
        </a:p>
      </dgm:t>
    </dgm:pt>
    <dgm:pt modelId="{30C1F007-9884-4ED4-930B-B637EBF318AD}" type="pres">
      <dgm:prSet presAssocID="{D785C856-7E4B-498B-A521-3BA2B447837B}" presName="circ3Tx" presStyleLbl="revTx" presStyleIdx="0" presStyleCnt="0">
        <dgm:presLayoutVars>
          <dgm:chMax val="0"/>
          <dgm:chPref val="0"/>
          <dgm:bulletEnabled val="1"/>
        </dgm:presLayoutVars>
      </dgm:prSet>
      <dgm:spPr/>
      <dgm:t>
        <a:bodyPr/>
        <a:lstStyle/>
        <a:p>
          <a:endParaRPr lang="en-US"/>
        </a:p>
      </dgm:t>
    </dgm:pt>
  </dgm:ptLst>
  <dgm:cxnLst>
    <dgm:cxn modelId="{18416535-8199-4DA2-9148-4917E2736447}" srcId="{B4FD918E-1029-43E8-BA89-3753EC01DC23}" destId="{D785C856-7E4B-498B-A521-3BA2B447837B}" srcOrd="2" destOrd="0" parTransId="{076A988A-00C1-4264-9A0D-C77712984533}" sibTransId="{10B7E9E8-E12D-4DE3-BB9B-9A499B27EF41}"/>
    <dgm:cxn modelId="{9C8672C9-910C-44E7-BE33-5C4BD753077B}" srcId="{B4FD918E-1029-43E8-BA89-3753EC01DC23}" destId="{625545CC-2803-48F1-A153-86F31DC35B6B}" srcOrd="1" destOrd="0" parTransId="{BCC49A88-568C-4345-853E-719174141CB5}" sibTransId="{0B40C228-47CB-453E-8312-1F78805395BA}"/>
    <dgm:cxn modelId="{0B049494-D1AB-4225-9B9E-A7114C069EF8}" srcId="{B4FD918E-1029-43E8-BA89-3753EC01DC23}" destId="{397FE09A-B1B4-4F19-9CC1-C707D86074AC}" srcOrd="0" destOrd="0" parTransId="{FF88B786-13B6-4AF5-9074-A2C48D85C25B}" sibTransId="{B3FA8851-EA0A-4CE1-869B-2F6441ACA9EE}"/>
    <dgm:cxn modelId="{18E87FF7-43B9-4BE4-841C-6DAEF9805D3B}" type="presOf" srcId="{397FE09A-B1B4-4F19-9CC1-C707D86074AC}" destId="{EC610761-D95A-4DE4-987B-1C1683AF81DD}" srcOrd="0" destOrd="0" presId="urn:microsoft.com/office/officeart/2005/8/layout/venn1"/>
    <dgm:cxn modelId="{606FBB9F-447B-498F-B7A6-7DE580DED2E3}" type="presOf" srcId="{D785C856-7E4B-498B-A521-3BA2B447837B}" destId="{58D7E410-31DF-41E4-B495-79AB65966B71}" srcOrd="0" destOrd="0" presId="urn:microsoft.com/office/officeart/2005/8/layout/venn1"/>
    <dgm:cxn modelId="{73A58E67-9CA1-492B-8BDA-789A5EDD3F49}" type="presOf" srcId="{625545CC-2803-48F1-A153-86F31DC35B6B}" destId="{2ED31E3F-B86C-4E36-83B0-AC688C9BC785}" srcOrd="0" destOrd="0" presId="urn:microsoft.com/office/officeart/2005/8/layout/venn1"/>
    <dgm:cxn modelId="{0411689B-CC82-4674-9067-43FAD0FBB300}" type="presOf" srcId="{D785C856-7E4B-498B-A521-3BA2B447837B}" destId="{30C1F007-9884-4ED4-930B-B637EBF318AD}" srcOrd="1" destOrd="0" presId="urn:microsoft.com/office/officeart/2005/8/layout/venn1"/>
    <dgm:cxn modelId="{625320D0-821B-421E-874E-5E8FBE77771A}" type="presOf" srcId="{B4FD918E-1029-43E8-BA89-3753EC01DC23}" destId="{04330C17-C4BF-4AD6-8914-F8674F62E9D5}" srcOrd="0" destOrd="0" presId="urn:microsoft.com/office/officeart/2005/8/layout/venn1"/>
    <dgm:cxn modelId="{2EA9E3D1-CE15-4B4E-A1B0-7732821A80E3}" type="presOf" srcId="{397FE09A-B1B4-4F19-9CC1-C707D86074AC}" destId="{923322E1-A1F0-44B3-B784-C99E569F1F9A}" srcOrd="1" destOrd="0" presId="urn:microsoft.com/office/officeart/2005/8/layout/venn1"/>
    <dgm:cxn modelId="{EDFD29EE-7BC8-4727-B6C5-57C1CDC7A092}" type="presOf" srcId="{625545CC-2803-48F1-A153-86F31DC35B6B}" destId="{3DAB9440-3237-4BDD-9BE5-DFB853082CB5}" srcOrd="1" destOrd="0" presId="urn:microsoft.com/office/officeart/2005/8/layout/venn1"/>
    <dgm:cxn modelId="{03B4C45E-2B82-4C1A-AD1B-5C375DB0D6D2}" type="presParOf" srcId="{04330C17-C4BF-4AD6-8914-F8674F62E9D5}" destId="{EC610761-D95A-4DE4-987B-1C1683AF81DD}" srcOrd="0" destOrd="0" presId="urn:microsoft.com/office/officeart/2005/8/layout/venn1"/>
    <dgm:cxn modelId="{83091F8C-E846-4716-8A5D-74AB51B822B4}" type="presParOf" srcId="{04330C17-C4BF-4AD6-8914-F8674F62E9D5}" destId="{923322E1-A1F0-44B3-B784-C99E569F1F9A}" srcOrd="1" destOrd="0" presId="urn:microsoft.com/office/officeart/2005/8/layout/venn1"/>
    <dgm:cxn modelId="{0690DADE-5F4A-4AAD-812F-060E76D982BE}" type="presParOf" srcId="{04330C17-C4BF-4AD6-8914-F8674F62E9D5}" destId="{2ED31E3F-B86C-4E36-83B0-AC688C9BC785}" srcOrd="2" destOrd="0" presId="urn:microsoft.com/office/officeart/2005/8/layout/venn1"/>
    <dgm:cxn modelId="{0CB59D0C-2227-4ED2-8056-119B152C7560}" type="presParOf" srcId="{04330C17-C4BF-4AD6-8914-F8674F62E9D5}" destId="{3DAB9440-3237-4BDD-9BE5-DFB853082CB5}" srcOrd="3" destOrd="0" presId="urn:microsoft.com/office/officeart/2005/8/layout/venn1"/>
    <dgm:cxn modelId="{EC7D8978-C3A5-4D4C-A850-CC9BA57C0190}" type="presParOf" srcId="{04330C17-C4BF-4AD6-8914-F8674F62E9D5}" destId="{58D7E410-31DF-41E4-B495-79AB65966B71}" srcOrd="4" destOrd="0" presId="urn:microsoft.com/office/officeart/2005/8/layout/venn1"/>
    <dgm:cxn modelId="{9860B8A9-B555-4776-B247-D29591588BA6}" type="presParOf" srcId="{04330C17-C4BF-4AD6-8914-F8674F62E9D5}" destId="{30C1F007-9884-4ED4-930B-B637EBF318AD}" srcOrd="5" destOrd="0" presId="urn:microsoft.com/office/officeart/2005/8/layout/venn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FD918E-1029-43E8-BA89-3753EC01DC23}" type="doc">
      <dgm:prSet loTypeId="urn:microsoft.com/office/officeart/2005/8/layout/venn1" loCatId="relationship" qsTypeId="urn:microsoft.com/office/officeart/2005/8/quickstyle/simple5" qsCatId="simple" csTypeId="urn:microsoft.com/office/officeart/2005/8/colors/accent1_2" csCatId="accent1" phldr="1"/>
      <dgm:spPr/>
    </dgm:pt>
    <dgm:pt modelId="{625545CC-2803-48F1-A153-86F31DC35B6B}">
      <dgm:prSet phldrT="[Text]" custT="1"/>
      <dgm:spPr/>
      <dgm:t>
        <a:bodyPr/>
        <a:lstStyle/>
        <a:p>
          <a:pPr>
            <a:lnSpc>
              <a:spcPct val="100000"/>
            </a:lnSpc>
            <a:spcAft>
              <a:spcPts val="300"/>
            </a:spcAft>
          </a:pPr>
          <a:r>
            <a:rPr lang="en-US" sz="2000" b="1" baseline="0" dirty="0" smtClean="0">
              <a:solidFill>
                <a:srgbClr val="000000"/>
              </a:solidFill>
            </a:rPr>
            <a:t>O</a:t>
          </a:r>
          <a:r>
            <a:rPr lang="mn-MN" sz="2000" b="1" baseline="0" dirty="0" smtClean="0">
              <a:solidFill>
                <a:srgbClr val="000000"/>
              </a:solidFill>
            </a:rPr>
            <a:t>рон</a:t>
          </a:r>
        </a:p>
        <a:p>
          <a:pPr>
            <a:lnSpc>
              <a:spcPct val="100000"/>
            </a:lnSpc>
            <a:spcAft>
              <a:spcPts val="300"/>
            </a:spcAft>
          </a:pPr>
          <a:r>
            <a:rPr lang="mn-MN" sz="2000" b="1" baseline="0" dirty="0" smtClean="0">
              <a:solidFill>
                <a:srgbClr val="000000"/>
              </a:solidFill>
            </a:rPr>
            <a:t>нутгийн</a:t>
          </a:r>
          <a:r>
            <a:rPr lang="mn-MN" sz="1700" baseline="0" dirty="0" smtClean="0">
              <a:solidFill>
                <a:srgbClr val="000000"/>
              </a:solidFill>
            </a:rPr>
            <a:t> төсөв” гэж аймаг, нийслэл, сум, дүүргийн иргэдийн Төлөөлөгчдийн Хурлаас баталсан, тухайн шатны төсөвт харьяалагдах ерөнхийлөн захирагчийн бүрдүүлж, хуваарилан зарцуулах төсвийг;</a:t>
          </a:r>
          <a:r>
            <a:rPr lang="mn-MN" sz="1700" dirty="0" smtClean="0"/>
            <a:t> </a:t>
          </a:r>
          <a:endParaRPr lang="en-US" sz="1700" dirty="0"/>
        </a:p>
      </dgm:t>
    </dgm:pt>
    <dgm:pt modelId="{BCC49A88-568C-4345-853E-719174141CB5}" type="parTrans" cxnId="{9C8672C9-910C-44E7-BE33-5C4BD753077B}">
      <dgm:prSet/>
      <dgm:spPr/>
      <dgm:t>
        <a:bodyPr/>
        <a:lstStyle/>
        <a:p>
          <a:endParaRPr lang="en-US"/>
        </a:p>
      </dgm:t>
    </dgm:pt>
    <dgm:pt modelId="{0B40C228-47CB-453E-8312-1F78805395BA}" type="sibTrans" cxnId="{9C8672C9-910C-44E7-BE33-5C4BD753077B}">
      <dgm:prSet/>
      <dgm:spPr/>
      <dgm:t>
        <a:bodyPr/>
        <a:lstStyle/>
        <a:p>
          <a:endParaRPr lang="en-US"/>
        </a:p>
      </dgm:t>
    </dgm:pt>
    <dgm:pt modelId="{F3604AB0-2874-4614-A4E7-A0E951420B2E}">
      <dgm:prSet custT="1"/>
      <dgm:spPr/>
      <dgm:t>
        <a:bodyPr/>
        <a:lstStyle/>
        <a:p>
          <a:r>
            <a:rPr lang="mn-MN" sz="1800" dirty="0" smtClean="0">
              <a:solidFill>
                <a:srgbClr val="000000"/>
              </a:solidFill>
            </a:rPr>
            <a:t>.“</a:t>
          </a:r>
          <a:r>
            <a:rPr lang="mn-MN" sz="2000" b="1" dirty="0" smtClean="0">
              <a:solidFill>
                <a:srgbClr val="000000"/>
              </a:solidFill>
            </a:rPr>
            <a:t>Улсын төсөв</a:t>
          </a:r>
          <a:r>
            <a:rPr lang="mn-MN" sz="1800" dirty="0" smtClean="0">
              <a:solidFill>
                <a:srgbClr val="000000"/>
              </a:solidFill>
            </a:rPr>
            <a:t>” гэж Улсын Их Хурлаас баталсан, Засгийн газар болон </a:t>
          </a:r>
          <a:r>
            <a:rPr lang="mn-MN" sz="1800" baseline="0" dirty="0" smtClean="0">
              <a:solidFill>
                <a:srgbClr val="000000"/>
              </a:solidFill>
            </a:rPr>
            <a:t>улсын</a:t>
          </a:r>
          <a:r>
            <a:rPr lang="mn-MN" sz="1800" dirty="0" smtClean="0">
              <a:solidFill>
                <a:srgbClr val="000000"/>
              </a:solidFill>
            </a:rPr>
            <a:t> төсөвт харьяалагдах төсвийн ерөнхийлөн захирагчийн бүрдүүлж, хуваарилан зарцуулах төсвийг</a:t>
          </a:r>
          <a:r>
            <a:rPr lang="mn-MN" sz="1800" dirty="0" smtClean="0"/>
            <a:t>;</a:t>
          </a:r>
          <a:endParaRPr lang="en-US" sz="1800" dirty="0"/>
        </a:p>
      </dgm:t>
    </dgm:pt>
    <dgm:pt modelId="{6A12753B-6DEE-43CD-8E91-BD3C4A6E3726}" type="parTrans" cxnId="{BDEED88D-F711-4D2B-83AC-A4C5134BDCDC}">
      <dgm:prSet/>
      <dgm:spPr/>
      <dgm:t>
        <a:bodyPr/>
        <a:lstStyle/>
        <a:p>
          <a:endParaRPr lang="en-US"/>
        </a:p>
      </dgm:t>
    </dgm:pt>
    <dgm:pt modelId="{9E2806F8-5CE1-433E-9EF5-ECE796B95F4F}" type="sibTrans" cxnId="{BDEED88D-F711-4D2B-83AC-A4C5134BDCDC}">
      <dgm:prSet/>
      <dgm:spPr/>
      <dgm:t>
        <a:bodyPr/>
        <a:lstStyle/>
        <a:p>
          <a:endParaRPr lang="en-US"/>
        </a:p>
      </dgm:t>
    </dgm:pt>
    <dgm:pt modelId="{04330C17-C4BF-4AD6-8914-F8674F62E9D5}" type="pres">
      <dgm:prSet presAssocID="{B4FD918E-1029-43E8-BA89-3753EC01DC23}" presName="compositeShape" presStyleCnt="0">
        <dgm:presLayoutVars>
          <dgm:chMax val="7"/>
          <dgm:dir/>
          <dgm:resizeHandles val="exact"/>
        </dgm:presLayoutVars>
      </dgm:prSet>
      <dgm:spPr/>
    </dgm:pt>
    <dgm:pt modelId="{BC9376E7-0619-42B0-B904-A5421B6A0727}" type="pres">
      <dgm:prSet presAssocID="{625545CC-2803-48F1-A153-86F31DC35B6B}" presName="circ1" presStyleLbl="vennNode1" presStyleIdx="0" presStyleCnt="2"/>
      <dgm:spPr/>
      <dgm:t>
        <a:bodyPr/>
        <a:lstStyle/>
        <a:p>
          <a:endParaRPr lang="en-US"/>
        </a:p>
      </dgm:t>
    </dgm:pt>
    <dgm:pt modelId="{1BF5320C-5776-4361-9D7F-E4E20219CDB0}" type="pres">
      <dgm:prSet presAssocID="{625545CC-2803-48F1-A153-86F31DC35B6B}" presName="circ1Tx" presStyleLbl="revTx" presStyleIdx="0" presStyleCnt="0">
        <dgm:presLayoutVars>
          <dgm:chMax val="0"/>
          <dgm:chPref val="0"/>
          <dgm:bulletEnabled val="1"/>
        </dgm:presLayoutVars>
      </dgm:prSet>
      <dgm:spPr/>
      <dgm:t>
        <a:bodyPr/>
        <a:lstStyle/>
        <a:p>
          <a:endParaRPr lang="en-US"/>
        </a:p>
      </dgm:t>
    </dgm:pt>
    <dgm:pt modelId="{9EC8D5B9-51D4-4F6E-BECE-6F4BB2800915}" type="pres">
      <dgm:prSet presAssocID="{F3604AB0-2874-4614-A4E7-A0E951420B2E}" presName="circ2" presStyleLbl="vennNode1" presStyleIdx="1" presStyleCnt="2"/>
      <dgm:spPr/>
      <dgm:t>
        <a:bodyPr/>
        <a:lstStyle/>
        <a:p>
          <a:endParaRPr lang="en-US"/>
        </a:p>
      </dgm:t>
    </dgm:pt>
    <dgm:pt modelId="{8D38A669-67CD-4B4D-9B4B-2017B26015D5}" type="pres">
      <dgm:prSet presAssocID="{F3604AB0-2874-4614-A4E7-A0E951420B2E}" presName="circ2Tx" presStyleLbl="revTx" presStyleIdx="0" presStyleCnt="0">
        <dgm:presLayoutVars>
          <dgm:chMax val="0"/>
          <dgm:chPref val="0"/>
          <dgm:bulletEnabled val="1"/>
        </dgm:presLayoutVars>
      </dgm:prSet>
      <dgm:spPr/>
      <dgm:t>
        <a:bodyPr/>
        <a:lstStyle/>
        <a:p>
          <a:endParaRPr lang="en-US"/>
        </a:p>
      </dgm:t>
    </dgm:pt>
  </dgm:ptLst>
  <dgm:cxnLst>
    <dgm:cxn modelId="{BD6100EB-753E-44EA-A2F7-50FEDAF8F5C8}" type="presOf" srcId="{F3604AB0-2874-4614-A4E7-A0E951420B2E}" destId="{8D38A669-67CD-4B4D-9B4B-2017B26015D5}" srcOrd="1" destOrd="0" presId="urn:microsoft.com/office/officeart/2005/8/layout/venn1"/>
    <dgm:cxn modelId="{B4C510AF-83AC-404D-BAFE-9E32699E58A8}" type="presOf" srcId="{B4FD918E-1029-43E8-BA89-3753EC01DC23}" destId="{04330C17-C4BF-4AD6-8914-F8674F62E9D5}" srcOrd="0" destOrd="0" presId="urn:microsoft.com/office/officeart/2005/8/layout/venn1"/>
    <dgm:cxn modelId="{9C8672C9-910C-44E7-BE33-5C4BD753077B}" srcId="{B4FD918E-1029-43E8-BA89-3753EC01DC23}" destId="{625545CC-2803-48F1-A153-86F31DC35B6B}" srcOrd="0" destOrd="0" parTransId="{BCC49A88-568C-4345-853E-719174141CB5}" sibTransId="{0B40C228-47CB-453E-8312-1F78805395BA}"/>
    <dgm:cxn modelId="{BDEED88D-F711-4D2B-83AC-A4C5134BDCDC}" srcId="{B4FD918E-1029-43E8-BA89-3753EC01DC23}" destId="{F3604AB0-2874-4614-A4E7-A0E951420B2E}" srcOrd="1" destOrd="0" parTransId="{6A12753B-6DEE-43CD-8E91-BD3C4A6E3726}" sibTransId="{9E2806F8-5CE1-433E-9EF5-ECE796B95F4F}"/>
    <dgm:cxn modelId="{EE95E2EA-97F8-43AA-A672-55903FF6B437}" type="presOf" srcId="{625545CC-2803-48F1-A153-86F31DC35B6B}" destId="{1BF5320C-5776-4361-9D7F-E4E20219CDB0}" srcOrd="1" destOrd="0" presId="urn:microsoft.com/office/officeart/2005/8/layout/venn1"/>
    <dgm:cxn modelId="{58697CCB-2E29-4D2F-A2D6-44A0B38A6E92}" type="presOf" srcId="{625545CC-2803-48F1-A153-86F31DC35B6B}" destId="{BC9376E7-0619-42B0-B904-A5421B6A0727}" srcOrd="0" destOrd="0" presId="urn:microsoft.com/office/officeart/2005/8/layout/venn1"/>
    <dgm:cxn modelId="{EFB94C88-4793-409E-B8C6-CD3A6287CB97}" type="presOf" srcId="{F3604AB0-2874-4614-A4E7-A0E951420B2E}" destId="{9EC8D5B9-51D4-4F6E-BECE-6F4BB2800915}" srcOrd="0" destOrd="0" presId="urn:microsoft.com/office/officeart/2005/8/layout/venn1"/>
    <dgm:cxn modelId="{7A636F2D-2569-4248-81C4-AD041917DB74}" type="presParOf" srcId="{04330C17-C4BF-4AD6-8914-F8674F62E9D5}" destId="{BC9376E7-0619-42B0-B904-A5421B6A0727}" srcOrd="0" destOrd="0" presId="urn:microsoft.com/office/officeart/2005/8/layout/venn1"/>
    <dgm:cxn modelId="{442637A5-B8B0-4542-986D-B3B400F7CEFD}" type="presParOf" srcId="{04330C17-C4BF-4AD6-8914-F8674F62E9D5}" destId="{1BF5320C-5776-4361-9D7F-E4E20219CDB0}" srcOrd="1" destOrd="0" presId="urn:microsoft.com/office/officeart/2005/8/layout/venn1"/>
    <dgm:cxn modelId="{1B275EF8-2D9E-48B3-88B9-CDB2204E3652}" type="presParOf" srcId="{04330C17-C4BF-4AD6-8914-F8674F62E9D5}" destId="{9EC8D5B9-51D4-4F6E-BECE-6F4BB2800915}" srcOrd="2" destOrd="0" presId="urn:microsoft.com/office/officeart/2005/8/layout/venn1"/>
    <dgm:cxn modelId="{D6AD1F91-B8EC-4359-902D-DA8694D02E0F}" type="presParOf" srcId="{04330C17-C4BF-4AD6-8914-F8674F62E9D5}" destId="{8D38A669-67CD-4B4D-9B4B-2017B26015D5}" srcOrd="3" destOrd="0" presId="urn:microsoft.com/office/officeart/2005/8/layout/venn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610761-D95A-4DE4-987B-1C1683AF81DD}">
      <dsp:nvSpPr>
        <dsp:cNvPr id="0" name=""/>
        <dsp:cNvSpPr/>
      </dsp:nvSpPr>
      <dsp:spPr>
        <a:xfrm>
          <a:off x="2057659" y="0"/>
          <a:ext cx="2478528" cy="2478528"/>
        </a:xfrm>
        <a:prstGeom prst="ellipse">
          <a:avLst/>
        </a:prstGeom>
        <a:gradFill rotWithShape="0">
          <a:gsLst>
            <a:gs pos="0">
              <a:schemeClr val="accent1">
                <a:alpha val="50000"/>
                <a:hueOff val="0"/>
                <a:satOff val="0"/>
                <a:lumOff val="0"/>
                <a:alphaOff val="0"/>
                <a:shade val="15000"/>
                <a:satMod val="180000"/>
              </a:schemeClr>
            </a:gs>
            <a:gs pos="50000">
              <a:schemeClr val="accent1">
                <a:alpha val="50000"/>
                <a:hueOff val="0"/>
                <a:satOff val="0"/>
                <a:lumOff val="0"/>
                <a:alphaOff val="0"/>
                <a:shade val="45000"/>
                <a:satMod val="170000"/>
              </a:schemeClr>
            </a:gs>
            <a:gs pos="70000">
              <a:schemeClr val="accent1">
                <a:alpha val="50000"/>
                <a:hueOff val="0"/>
                <a:satOff val="0"/>
                <a:lumOff val="0"/>
                <a:alphaOff val="0"/>
                <a:tint val="99000"/>
                <a:shade val="65000"/>
                <a:satMod val="155000"/>
              </a:schemeClr>
            </a:gs>
            <a:gs pos="100000">
              <a:schemeClr val="accent1">
                <a:alpha val="5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5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mn-MN" sz="3200" kern="1200" dirty="0" smtClean="0">
              <a:latin typeface="Arial Mon" pitchFamily="34" charset="0"/>
            </a:rPr>
            <a:t>Татвар</a:t>
          </a:r>
          <a:endParaRPr lang="en-US" sz="3200" kern="1200" dirty="0">
            <a:latin typeface="Arial Mon" pitchFamily="34" charset="0"/>
          </a:endParaRPr>
        </a:p>
      </dsp:txBody>
      <dsp:txXfrm>
        <a:off x="2388130" y="433742"/>
        <a:ext cx="1817587" cy="1115337"/>
      </dsp:txXfrm>
    </dsp:sp>
    <dsp:sp modelId="{2ED31E3F-B86C-4E36-83B0-AC688C9BC785}">
      <dsp:nvSpPr>
        <dsp:cNvPr id="0" name=""/>
        <dsp:cNvSpPr/>
      </dsp:nvSpPr>
      <dsp:spPr>
        <a:xfrm>
          <a:off x="2931671" y="1668875"/>
          <a:ext cx="2478528" cy="2478528"/>
        </a:xfrm>
        <a:prstGeom prst="ellipse">
          <a:avLst/>
        </a:prstGeom>
        <a:gradFill rotWithShape="0">
          <a:gsLst>
            <a:gs pos="0">
              <a:schemeClr val="accent1">
                <a:alpha val="50000"/>
                <a:hueOff val="0"/>
                <a:satOff val="0"/>
                <a:lumOff val="0"/>
                <a:alphaOff val="0"/>
                <a:shade val="15000"/>
                <a:satMod val="180000"/>
              </a:schemeClr>
            </a:gs>
            <a:gs pos="50000">
              <a:schemeClr val="accent1">
                <a:alpha val="50000"/>
                <a:hueOff val="0"/>
                <a:satOff val="0"/>
                <a:lumOff val="0"/>
                <a:alphaOff val="0"/>
                <a:shade val="45000"/>
                <a:satMod val="170000"/>
              </a:schemeClr>
            </a:gs>
            <a:gs pos="70000">
              <a:schemeClr val="accent1">
                <a:alpha val="50000"/>
                <a:hueOff val="0"/>
                <a:satOff val="0"/>
                <a:lumOff val="0"/>
                <a:alphaOff val="0"/>
                <a:tint val="99000"/>
                <a:shade val="65000"/>
                <a:satMod val="155000"/>
              </a:schemeClr>
            </a:gs>
            <a:gs pos="100000">
              <a:schemeClr val="accent1">
                <a:alpha val="5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5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dirty="0" smtClean="0"/>
        </a:p>
        <a:p>
          <a:pPr lvl="0" algn="ctr" defTabSz="977900">
            <a:lnSpc>
              <a:spcPct val="90000"/>
            </a:lnSpc>
            <a:spcBef>
              <a:spcPct val="0"/>
            </a:spcBef>
            <a:spcAft>
              <a:spcPct val="35000"/>
            </a:spcAft>
          </a:pPr>
          <a:r>
            <a:rPr lang="mn-MN" sz="2800" kern="1200" dirty="0" smtClean="0">
              <a:latin typeface="Arial" pitchFamily="34" charset="0"/>
              <a:cs typeface="Arial" pitchFamily="34" charset="0"/>
            </a:rPr>
            <a:t>Хураамж</a:t>
          </a:r>
        </a:p>
        <a:p>
          <a:pPr lvl="0" algn="ctr" defTabSz="977900">
            <a:lnSpc>
              <a:spcPct val="90000"/>
            </a:lnSpc>
            <a:spcBef>
              <a:spcPct val="0"/>
            </a:spcBef>
            <a:spcAft>
              <a:spcPct val="35000"/>
            </a:spcAft>
          </a:pPr>
          <a:endParaRPr lang="en-US" sz="2200" kern="1200" dirty="0"/>
        </a:p>
      </dsp:txBody>
      <dsp:txXfrm>
        <a:off x="3689688" y="2309162"/>
        <a:ext cx="1487117" cy="1363190"/>
      </dsp:txXfrm>
    </dsp:sp>
    <dsp:sp modelId="{58D7E410-31DF-41E4-B495-79AB65966B71}">
      <dsp:nvSpPr>
        <dsp:cNvPr id="0" name=""/>
        <dsp:cNvSpPr/>
      </dsp:nvSpPr>
      <dsp:spPr>
        <a:xfrm>
          <a:off x="1245016" y="1693413"/>
          <a:ext cx="2478528" cy="2478528"/>
        </a:xfrm>
        <a:prstGeom prst="ellipse">
          <a:avLst/>
        </a:prstGeom>
        <a:gradFill rotWithShape="0">
          <a:gsLst>
            <a:gs pos="0">
              <a:schemeClr val="accent1">
                <a:alpha val="50000"/>
                <a:hueOff val="0"/>
                <a:satOff val="0"/>
                <a:lumOff val="0"/>
                <a:alphaOff val="0"/>
                <a:shade val="15000"/>
                <a:satMod val="180000"/>
              </a:schemeClr>
            </a:gs>
            <a:gs pos="50000">
              <a:schemeClr val="accent1">
                <a:alpha val="50000"/>
                <a:hueOff val="0"/>
                <a:satOff val="0"/>
                <a:lumOff val="0"/>
                <a:alphaOff val="0"/>
                <a:shade val="45000"/>
                <a:satMod val="170000"/>
              </a:schemeClr>
            </a:gs>
            <a:gs pos="70000">
              <a:schemeClr val="accent1">
                <a:alpha val="50000"/>
                <a:hueOff val="0"/>
                <a:satOff val="0"/>
                <a:lumOff val="0"/>
                <a:alphaOff val="0"/>
                <a:tint val="99000"/>
                <a:shade val="65000"/>
                <a:satMod val="155000"/>
              </a:schemeClr>
            </a:gs>
            <a:gs pos="100000">
              <a:schemeClr val="accent1">
                <a:alpha val="5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5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mn-MN" sz="3200" kern="1200" dirty="0" smtClean="0">
              <a:latin typeface="Arial Mon" pitchFamily="34" charset="0"/>
            </a:rPr>
            <a:t>Төлбөр</a:t>
          </a:r>
          <a:endParaRPr lang="en-US" sz="3200" kern="1200" dirty="0">
            <a:latin typeface="Arial Mon" pitchFamily="34" charset="0"/>
          </a:endParaRPr>
        </a:p>
      </dsp:txBody>
      <dsp:txXfrm>
        <a:off x="1478411" y="2333699"/>
        <a:ext cx="1487117" cy="136319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9376E7-0619-42B0-B904-A5421B6A0727}">
      <dsp:nvSpPr>
        <dsp:cNvPr id="0" name=""/>
        <dsp:cNvSpPr/>
      </dsp:nvSpPr>
      <dsp:spPr>
        <a:xfrm>
          <a:off x="176593" y="450913"/>
          <a:ext cx="4355973" cy="4355972"/>
        </a:xfrm>
        <a:prstGeom prst="ellipse">
          <a:avLst/>
        </a:prstGeom>
        <a:gradFill rotWithShape="0">
          <a:gsLst>
            <a:gs pos="0">
              <a:schemeClr val="accent1">
                <a:alpha val="50000"/>
                <a:hueOff val="0"/>
                <a:satOff val="0"/>
                <a:lumOff val="0"/>
                <a:alphaOff val="0"/>
                <a:shade val="15000"/>
                <a:satMod val="180000"/>
              </a:schemeClr>
            </a:gs>
            <a:gs pos="50000">
              <a:schemeClr val="accent1">
                <a:alpha val="50000"/>
                <a:hueOff val="0"/>
                <a:satOff val="0"/>
                <a:lumOff val="0"/>
                <a:alphaOff val="0"/>
                <a:shade val="45000"/>
                <a:satMod val="170000"/>
              </a:schemeClr>
            </a:gs>
            <a:gs pos="70000">
              <a:schemeClr val="accent1">
                <a:alpha val="50000"/>
                <a:hueOff val="0"/>
                <a:satOff val="0"/>
                <a:lumOff val="0"/>
                <a:alphaOff val="0"/>
                <a:tint val="99000"/>
                <a:shade val="65000"/>
                <a:satMod val="155000"/>
              </a:schemeClr>
            </a:gs>
            <a:gs pos="100000">
              <a:schemeClr val="accent1">
                <a:alpha val="5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5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100000"/>
            </a:lnSpc>
            <a:spcBef>
              <a:spcPct val="0"/>
            </a:spcBef>
            <a:spcAft>
              <a:spcPts val="300"/>
            </a:spcAft>
          </a:pPr>
          <a:r>
            <a:rPr lang="en-US" sz="2000" b="1" kern="1200" baseline="0" dirty="0" smtClean="0">
              <a:solidFill>
                <a:srgbClr val="000000"/>
              </a:solidFill>
            </a:rPr>
            <a:t>O</a:t>
          </a:r>
          <a:r>
            <a:rPr lang="mn-MN" sz="2000" b="1" kern="1200" baseline="0" dirty="0" smtClean="0">
              <a:solidFill>
                <a:srgbClr val="000000"/>
              </a:solidFill>
            </a:rPr>
            <a:t>рон</a:t>
          </a:r>
          <a:endParaRPr lang="mn-MN" sz="2000" b="1" kern="1200" baseline="0" dirty="0" smtClean="0">
            <a:solidFill>
              <a:srgbClr val="000000"/>
            </a:solidFill>
          </a:endParaRPr>
        </a:p>
        <a:p>
          <a:pPr lvl="0" algn="ctr" defTabSz="889000">
            <a:lnSpc>
              <a:spcPct val="100000"/>
            </a:lnSpc>
            <a:spcBef>
              <a:spcPct val="0"/>
            </a:spcBef>
            <a:spcAft>
              <a:spcPts val="300"/>
            </a:spcAft>
          </a:pPr>
          <a:r>
            <a:rPr lang="mn-MN" sz="2000" b="1" kern="1200" baseline="0" dirty="0" smtClean="0">
              <a:solidFill>
                <a:srgbClr val="000000"/>
              </a:solidFill>
            </a:rPr>
            <a:t>нутгийн</a:t>
          </a:r>
          <a:r>
            <a:rPr lang="mn-MN" sz="1700" kern="1200" baseline="0" dirty="0" smtClean="0">
              <a:solidFill>
                <a:srgbClr val="000000"/>
              </a:solidFill>
            </a:rPr>
            <a:t> төсөв” гэж аймаг, нийслэл, сум, дүүргийн иргэдийн Төлөөлөгчдийн Хурлаас баталсан, тухайн шатны төсөвт харьяалагдах ерөнхийлөн захирагчийн бүрдүүлж, хуваарилан зарцуулах төсвийг;</a:t>
          </a:r>
          <a:r>
            <a:rPr lang="mn-MN" sz="1700" kern="1200" dirty="0" smtClean="0"/>
            <a:t> </a:t>
          </a:r>
          <a:endParaRPr lang="en-US" sz="1700" kern="1200" dirty="0"/>
        </a:p>
      </dsp:txBody>
      <dsp:txXfrm>
        <a:off x="784860" y="964576"/>
        <a:ext cx="2511552" cy="3328647"/>
      </dsp:txXfrm>
    </dsp:sp>
    <dsp:sp modelId="{9EC8D5B9-51D4-4F6E-BECE-6F4BB2800915}">
      <dsp:nvSpPr>
        <dsp:cNvPr id="0" name=""/>
        <dsp:cNvSpPr/>
      </dsp:nvSpPr>
      <dsp:spPr>
        <a:xfrm>
          <a:off x="3316033" y="450913"/>
          <a:ext cx="4355973" cy="4355972"/>
        </a:xfrm>
        <a:prstGeom prst="ellipse">
          <a:avLst/>
        </a:prstGeom>
        <a:gradFill rotWithShape="0">
          <a:gsLst>
            <a:gs pos="0">
              <a:schemeClr val="accent1">
                <a:alpha val="50000"/>
                <a:hueOff val="0"/>
                <a:satOff val="0"/>
                <a:lumOff val="0"/>
                <a:alphaOff val="0"/>
                <a:shade val="15000"/>
                <a:satMod val="180000"/>
              </a:schemeClr>
            </a:gs>
            <a:gs pos="50000">
              <a:schemeClr val="accent1">
                <a:alpha val="50000"/>
                <a:hueOff val="0"/>
                <a:satOff val="0"/>
                <a:lumOff val="0"/>
                <a:alphaOff val="0"/>
                <a:shade val="45000"/>
                <a:satMod val="170000"/>
              </a:schemeClr>
            </a:gs>
            <a:gs pos="70000">
              <a:schemeClr val="accent1">
                <a:alpha val="50000"/>
                <a:hueOff val="0"/>
                <a:satOff val="0"/>
                <a:lumOff val="0"/>
                <a:alphaOff val="0"/>
                <a:tint val="99000"/>
                <a:shade val="65000"/>
                <a:satMod val="155000"/>
              </a:schemeClr>
            </a:gs>
            <a:gs pos="100000">
              <a:schemeClr val="accent1">
                <a:alpha val="50000"/>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alpha val="50000"/>
              <a:hueOff val="0"/>
              <a:satOff val="0"/>
              <a:lumOff val="0"/>
              <a:alphaOff val="0"/>
              <a:satMod val="30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mn-MN" sz="1800" kern="1200" dirty="0" smtClean="0">
              <a:solidFill>
                <a:srgbClr val="000000"/>
              </a:solidFill>
            </a:rPr>
            <a:t>.“</a:t>
          </a:r>
          <a:r>
            <a:rPr lang="mn-MN" sz="2000" b="1" kern="1200" dirty="0" smtClean="0">
              <a:solidFill>
                <a:srgbClr val="000000"/>
              </a:solidFill>
            </a:rPr>
            <a:t>Улсын төсөв</a:t>
          </a:r>
          <a:r>
            <a:rPr lang="mn-MN" sz="1800" kern="1200" dirty="0" smtClean="0">
              <a:solidFill>
                <a:srgbClr val="000000"/>
              </a:solidFill>
            </a:rPr>
            <a:t>” </a:t>
          </a:r>
          <a:r>
            <a:rPr lang="mn-MN" sz="1800" kern="1200" dirty="0" smtClean="0">
              <a:solidFill>
                <a:srgbClr val="000000"/>
              </a:solidFill>
            </a:rPr>
            <a:t>гэж Улсын Их Хурлаас баталсан, Засгийн газар болон </a:t>
          </a:r>
          <a:r>
            <a:rPr lang="mn-MN" sz="1800" kern="1200" baseline="0" dirty="0" smtClean="0">
              <a:solidFill>
                <a:srgbClr val="000000"/>
              </a:solidFill>
            </a:rPr>
            <a:t>улсын</a:t>
          </a:r>
          <a:r>
            <a:rPr lang="mn-MN" sz="1800" kern="1200" dirty="0" smtClean="0">
              <a:solidFill>
                <a:srgbClr val="000000"/>
              </a:solidFill>
            </a:rPr>
            <a:t> төсөвт харьяалагдах төсвийн ерөнхийлөн захирагчийн бүрдүүлж, хуваарилан зарцуулах төсвийг</a:t>
          </a:r>
          <a:r>
            <a:rPr lang="mn-MN" sz="1800" kern="1200" dirty="0" smtClean="0"/>
            <a:t>;</a:t>
          </a:r>
          <a:endParaRPr lang="en-US" sz="1800" kern="1200" dirty="0"/>
        </a:p>
      </dsp:txBody>
      <dsp:txXfrm>
        <a:off x="4552188" y="964576"/>
        <a:ext cx="2511552" cy="332864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93315"/>
          </a:xfrm>
          <a:prstGeom prst="rect">
            <a:avLst/>
          </a:prstGeom>
        </p:spPr>
        <p:txBody>
          <a:bodyPr vert="horz" lIns="92501" tIns="46250" rIns="92501" bIns="4625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15375" y="0"/>
            <a:ext cx="2918831" cy="493315"/>
          </a:xfrm>
          <a:prstGeom prst="rect">
            <a:avLst/>
          </a:prstGeom>
        </p:spPr>
        <p:txBody>
          <a:bodyPr vert="horz" lIns="92501" tIns="46250" rIns="92501" bIns="46250" rtlCol="0"/>
          <a:lstStyle>
            <a:lvl1pPr algn="r" fontAlgn="auto">
              <a:spcBef>
                <a:spcPts val="0"/>
              </a:spcBef>
              <a:spcAft>
                <a:spcPts val="0"/>
              </a:spcAft>
              <a:defRPr sz="1200">
                <a:latin typeface="+mn-lt"/>
              </a:defRPr>
            </a:lvl1pPr>
          </a:lstStyle>
          <a:p>
            <a:pPr>
              <a:defRPr/>
            </a:pPr>
            <a:fld id="{954B5F55-8AC0-4E64-B59C-25A25337CF5E}" type="datetimeFigureOut">
              <a:rPr lang="en-US"/>
              <a:pPr>
                <a:defRPr/>
              </a:pPr>
              <a:t>3/19/2014</a:t>
            </a:fld>
            <a:endParaRPr lang="en-US"/>
          </a:p>
        </p:txBody>
      </p:sp>
      <p:sp>
        <p:nvSpPr>
          <p:cNvPr id="4" name="Footer Placeholder 3"/>
          <p:cNvSpPr>
            <a:spLocks noGrp="1"/>
          </p:cNvSpPr>
          <p:nvPr>
            <p:ph type="ftr" sz="quarter" idx="2"/>
          </p:nvPr>
        </p:nvSpPr>
        <p:spPr>
          <a:xfrm>
            <a:off x="1" y="9371285"/>
            <a:ext cx="2918831" cy="493315"/>
          </a:xfrm>
          <a:prstGeom prst="rect">
            <a:avLst/>
          </a:prstGeom>
        </p:spPr>
        <p:txBody>
          <a:bodyPr vert="horz" lIns="92501" tIns="46250" rIns="92501" bIns="4625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15375" y="9371285"/>
            <a:ext cx="2918831" cy="493315"/>
          </a:xfrm>
          <a:prstGeom prst="rect">
            <a:avLst/>
          </a:prstGeom>
        </p:spPr>
        <p:txBody>
          <a:bodyPr vert="horz" lIns="92501" tIns="46250" rIns="92501" bIns="46250" rtlCol="0" anchor="b"/>
          <a:lstStyle>
            <a:lvl1pPr algn="r" fontAlgn="auto">
              <a:spcBef>
                <a:spcPts val="0"/>
              </a:spcBef>
              <a:spcAft>
                <a:spcPts val="0"/>
              </a:spcAft>
              <a:defRPr sz="1200">
                <a:latin typeface="+mn-lt"/>
              </a:defRPr>
            </a:lvl1pPr>
          </a:lstStyle>
          <a:p>
            <a:pPr>
              <a:defRPr/>
            </a:pPr>
            <a:fld id="{A4FB7CFF-FB88-4CE5-8793-ABFC9C7709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93315"/>
          </a:xfrm>
          <a:prstGeom prst="rect">
            <a:avLst/>
          </a:prstGeom>
        </p:spPr>
        <p:txBody>
          <a:bodyPr vert="horz" lIns="92501" tIns="46250" rIns="92501" bIns="46250" rtlCol="0"/>
          <a:lstStyle>
            <a:lvl1pPr algn="l">
              <a:defRPr sz="1200"/>
            </a:lvl1pPr>
          </a:lstStyle>
          <a:p>
            <a:pPr>
              <a:defRPr/>
            </a:pPr>
            <a:endParaRPr lang="en-US"/>
          </a:p>
        </p:txBody>
      </p:sp>
      <p:sp>
        <p:nvSpPr>
          <p:cNvPr id="3" name="Date Placeholder 2"/>
          <p:cNvSpPr>
            <a:spLocks noGrp="1"/>
          </p:cNvSpPr>
          <p:nvPr>
            <p:ph type="dt" idx="1"/>
          </p:nvPr>
        </p:nvSpPr>
        <p:spPr>
          <a:xfrm>
            <a:off x="3815375" y="0"/>
            <a:ext cx="2918831" cy="493315"/>
          </a:xfrm>
          <a:prstGeom prst="rect">
            <a:avLst/>
          </a:prstGeom>
        </p:spPr>
        <p:txBody>
          <a:bodyPr vert="horz" lIns="92501" tIns="46250" rIns="92501" bIns="46250" rtlCol="0"/>
          <a:lstStyle>
            <a:lvl1pPr algn="r">
              <a:defRPr sz="1200"/>
            </a:lvl1pPr>
          </a:lstStyle>
          <a:p>
            <a:pPr>
              <a:defRPr/>
            </a:pPr>
            <a:fld id="{6274353A-80D6-4448-B757-F28FD97EA884}" type="datetimeFigureOut">
              <a:rPr lang="en-US"/>
              <a:pPr>
                <a:defRPr/>
              </a:pPr>
              <a:t>3/19/2014</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2501" tIns="46250" rIns="92501" bIns="46250" rtlCol="0" anchor="ctr"/>
          <a:lstStyle/>
          <a:p>
            <a:pPr lvl="0"/>
            <a:endParaRPr lang="en-US" noProof="0" smtClean="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2501" tIns="46250" rIns="92501" bIns="4625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9371285"/>
            <a:ext cx="2918831" cy="493315"/>
          </a:xfrm>
          <a:prstGeom prst="rect">
            <a:avLst/>
          </a:prstGeom>
        </p:spPr>
        <p:txBody>
          <a:bodyPr vert="horz" lIns="92501" tIns="46250" rIns="92501" bIns="4625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15375" y="9371285"/>
            <a:ext cx="2918831" cy="493315"/>
          </a:xfrm>
          <a:prstGeom prst="rect">
            <a:avLst/>
          </a:prstGeom>
        </p:spPr>
        <p:txBody>
          <a:bodyPr vert="horz" lIns="92501" tIns="46250" rIns="92501" bIns="46250" rtlCol="0" anchor="b"/>
          <a:lstStyle>
            <a:lvl1pPr algn="r">
              <a:defRPr sz="1200"/>
            </a:lvl1pPr>
          </a:lstStyle>
          <a:p>
            <a:pPr>
              <a:defRPr/>
            </a:pPr>
            <a:fld id="{7601534E-BAFC-4C66-AD7C-1B80E028E6B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9A4BD0-A1E2-4BB9-9714-3FEF130941D2}"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sz="1200" b="1" i="0" u="none" strike="noStrike" kern="1200" baseline="0" dirty="0" smtClean="0">
                <a:solidFill>
                  <a:schemeClr val="tx1"/>
                </a:solidFill>
                <a:latin typeface="+mn-lt"/>
                <a:ea typeface="+mn-ea"/>
                <a:cs typeface="+mn-cs"/>
              </a:rPr>
              <a:t>Гол мессеж</a:t>
            </a:r>
            <a:endParaRPr lang="en-US"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t>
            </a:r>
            <a:r>
              <a:rPr lang="mn-MN" sz="1200" b="0" i="0" u="none" strike="noStrike" kern="1200" baseline="0" dirty="0" smtClean="0">
                <a:solidFill>
                  <a:schemeClr val="tx1"/>
                </a:solidFill>
                <a:latin typeface="+mn-lt"/>
                <a:ea typeface="+mn-ea"/>
                <a:cs typeface="+mn-cs"/>
              </a:rPr>
              <a:t> Сайн засаглал тогтсон үед л байгалийн баялаг эдийн засгийн өсөлт, ядуурлыг бууруулахад хувь нэмрээ оруулж чаддаг. Эсрэг тохиолдолд “хараал”-д идэгдэж, үрэн таран хийх, авилга, ядуурал, эцэстээ зөрчил тэмцэл үүсдэг</a:t>
            </a:r>
          </a:p>
          <a:p>
            <a:r>
              <a:rPr lang="en-US" sz="1200" b="0" i="0" u="none" strike="noStrike" kern="1200" baseline="0" dirty="0" smtClean="0">
                <a:solidFill>
                  <a:schemeClr val="tx1"/>
                </a:solidFill>
                <a:latin typeface="+mn-lt"/>
                <a:ea typeface="+mn-ea"/>
                <a:cs typeface="+mn-cs"/>
              </a:rPr>
              <a:t>• </a:t>
            </a:r>
            <a:r>
              <a:rPr lang="mn-MN" sz="1200" b="0" i="0" u="none" strike="noStrike" kern="1200" baseline="0" dirty="0" smtClean="0">
                <a:solidFill>
                  <a:schemeClr val="tx1"/>
                </a:solidFill>
                <a:latin typeface="+mn-lt"/>
                <a:ea typeface="+mn-ea"/>
                <a:cs typeface="+mn-cs"/>
              </a:rPr>
              <a:t>ОҮИТБС нь орлогын ил тод байдлын тухай асуудал ба уян хатан, гэхдээ үр нөлөөтэй механизм болохыг зорьж буй</a:t>
            </a:r>
          </a:p>
          <a:p>
            <a:r>
              <a:rPr lang="en-US" sz="1200" b="0" i="0" u="none" strike="noStrike" kern="1200" baseline="0" dirty="0" smtClean="0">
                <a:solidFill>
                  <a:schemeClr val="tx1"/>
                </a:solidFill>
                <a:latin typeface="+mn-lt"/>
                <a:ea typeface="+mn-ea"/>
                <a:cs typeface="+mn-cs"/>
              </a:rPr>
              <a:t>• </a:t>
            </a:r>
            <a:r>
              <a:rPr lang="mn-MN" sz="1200" b="0" i="0" u="none" strike="noStrike" kern="1200" baseline="0" dirty="0" smtClean="0">
                <a:solidFill>
                  <a:schemeClr val="tx1"/>
                </a:solidFill>
                <a:latin typeface="+mn-lt"/>
                <a:ea typeface="+mn-ea"/>
                <a:cs typeface="+mn-cs"/>
              </a:rPr>
              <a:t>Иргэний нийгэм Олон талт ажлын хэсэгт, мөн түүнээс гадна ОҮИТБС-ыг амжилттай хэрэгжихэд их үүрэгтэй, мөн ОҮИТБС-ын үйл явцыг хянах чухал үүрэгтэй.</a:t>
            </a:r>
            <a:endParaRPr lang="en-US" dirty="0"/>
          </a:p>
        </p:txBody>
      </p:sp>
      <p:sp>
        <p:nvSpPr>
          <p:cNvPr id="4" name="Slide Number Placeholder 3"/>
          <p:cNvSpPr>
            <a:spLocks noGrp="1"/>
          </p:cNvSpPr>
          <p:nvPr>
            <p:ph type="sldNum" sz="quarter" idx="10"/>
          </p:nvPr>
        </p:nvSpPr>
        <p:spPr/>
        <p:txBody>
          <a:bodyPr/>
          <a:lstStyle/>
          <a:p>
            <a:fld id="{1F9EF89C-DBF0-47C3-A9DB-B6311485C4CF}" type="slidenum">
              <a:rPr lang="en-US" smtClean="0"/>
              <a:pPr/>
              <a:t>3</a:t>
            </a:fld>
            <a:endParaRPr lang="en-US"/>
          </a:p>
        </p:txBody>
      </p:sp>
    </p:spTree>
    <p:extLst>
      <p:ext uri="{BB962C8B-B14F-4D97-AF65-F5344CB8AC3E}">
        <p14:creationId xmlns:p14="http://schemas.microsoft.com/office/powerpoint/2010/main" xmlns="" val="148785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Татвары</a:t>
            </a:r>
            <a:r>
              <a:rPr lang="mn-MN" baseline="0" dirty="0" smtClean="0"/>
              <a:t>н ерөнхий хуулийн 5.1 дэх заалт: Монгол Улсын татвар нь татвар, хураамж, төлбөр /цаашид </a:t>
            </a:r>
            <a:r>
              <a:rPr lang="en-US" baseline="0" dirty="0" smtClean="0"/>
              <a:t>“</a:t>
            </a:r>
            <a:r>
              <a:rPr lang="mn-MN" baseline="0" dirty="0" smtClean="0"/>
              <a:t>татвар </a:t>
            </a:r>
            <a:r>
              <a:rPr lang="en-US" baseline="0" dirty="0" smtClean="0"/>
              <a:t>”</a:t>
            </a:r>
            <a:r>
              <a:rPr lang="mn-MN" baseline="0" dirty="0" smtClean="0"/>
              <a:t> гэх /-өөс бүрдэнэ.</a:t>
            </a:r>
            <a:endParaRPr lang="en-US" dirty="0"/>
          </a:p>
        </p:txBody>
      </p:sp>
      <p:sp>
        <p:nvSpPr>
          <p:cNvPr id="4" name="Slide Number Placeholder 3"/>
          <p:cNvSpPr>
            <a:spLocks noGrp="1"/>
          </p:cNvSpPr>
          <p:nvPr>
            <p:ph type="sldNum" sz="quarter" idx="10"/>
          </p:nvPr>
        </p:nvSpPr>
        <p:spPr/>
        <p:txBody>
          <a:bodyPr/>
          <a:lstStyle/>
          <a:p>
            <a:pPr>
              <a:defRPr/>
            </a:pPr>
            <a:fld id="{7601534E-BAFC-4C66-AD7C-1B80E028E6BC}"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               </a:t>
            </a:r>
            <a:endParaRPr lang="en-US" dirty="0"/>
          </a:p>
        </p:txBody>
      </p:sp>
      <p:sp>
        <p:nvSpPr>
          <p:cNvPr id="4" name="Slide Number Placeholder 3"/>
          <p:cNvSpPr>
            <a:spLocks noGrp="1"/>
          </p:cNvSpPr>
          <p:nvPr>
            <p:ph type="sldNum" sz="quarter" idx="10"/>
          </p:nvPr>
        </p:nvSpPr>
        <p:spPr/>
        <p:txBody>
          <a:bodyPr/>
          <a:lstStyle/>
          <a:p>
            <a:pPr>
              <a:defRPr/>
            </a:pPr>
            <a:fld id="{7601534E-BAFC-4C66-AD7C-1B80E028E6BC}"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Эрдэс</a:t>
            </a:r>
            <a:r>
              <a:rPr lang="mn-MN" baseline="0" dirty="0" smtClean="0"/>
              <a:t> баялгийн салбарын татварын орлогыг /татварын алба хураасан/ зөвхөн ашиглалтын тусгай зөвшөөрөл эзэмшигч ААН-үүдээс улс орон нутгийн төсөвт төвлөрүүлсэн татвараар тодорхойлсон болно.</a:t>
            </a:r>
            <a:endParaRPr lang="en-US" dirty="0"/>
          </a:p>
        </p:txBody>
      </p:sp>
      <p:sp>
        <p:nvSpPr>
          <p:cNvPr id="4" name="Slide Number Placeholder 3"/>
          <p:cNvSpPr>
            <a:spLocks noGrp="1"/>
          </p:cNvSpPr>
          <p:nvPr>
            <p:ph type="sldNum" sz="quarter" idx="10"/>
          </p:nvPr>
        </p:nvSpPr>
        <p:spPr/>
        <p:txBody>
          <a:bodyPr/>
          <a:lstStyle/>
          <a:p>
            <a:pPr>
              <a:defRPr/>
            </a:pPr>
            <a:fld id="{7601534E-BAFC-4C66-AD7C-1B80E028E6BC}" type="slidenum">
              <a:rPr lang="en-US" smtClean="0"/>
              <a:pPr>
                <a:defRPr/>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601534E-BAFC-4C66-AD7C-1B80E028E6BC}"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AD1C0F3B-70B7-4B70-ACAC-E09D89F5BB6D}" type="datetime1">
              <a:rPr lang="en-US"/>
              <a:pPr>
                <a:defRPr/>
              </a:pPr>
              <a:t>3/19/2014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mn-MN"/>
              <a:t>ТТХХ -ийн ТУБ  З.ГАНБОЛД</a:t>
            </a: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358F5BC-E60F-47E9-9616-A4C80CE4833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DF74902-C1BA-4F86-BB55-94C2DE6C55C3}" type="datetime1">
              <a:rPr lang="en-US"/>
              <a:pPr>
                <a:defRPr/>
              </a:pPr>
              <a:t>3/19/2014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mn-MN"/>
              <a:t>ТТХХ -ийн ТУБ  З.ГАНБОЛД</a:t>
            </a:r>
            <a:endParaRPr lang="en-US"/>
          </a:p>
        </p:txBody>
      </p:sp>
      <p:sp>
        <p:nvSpPr>
          <p:cNvPr id="6" name="Slide Number Placeholder 17"/>
          <p:cNvSpPr>
            <a:spLocks noGrp="1"/>
          </p:cNvSpPr>
          <p:nvPr>
            <p:ph type="sldNum" sz="quarter" idx="12"/>
          </p:nvPr>
        </p:nvSpPr>
        <p:spPr/>
        <p:txBody>
          <a:bodyPr/>
          <a:lstStyle>
            <a:lvl1pPr>
              <a:defRPr/>
            </a:lvl1pPr>
          </a:lstStyle>
          <a:p>
            <a:pPr>
              <a:defRPr/>
            </a:pPr>
            <a:fld id="{44411017-8B8E-4BB4-9150-4FF4B25F4F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C99DD2C-B27A-4BE4-8FEF-D86FA5B9956C}" type="datetime1">
              <a:rPr lang="en-US"/>
              <a:pPr>
                <a:defRPr/>
              </a:pPr>
              <a:t>3/19/2014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mn-MN"/>
              <a:t>ТТХХ -ийн ТУБ  З.ГАНБОЛД</a:t>
            </a:r>
            <a:endParaRPr lang="en-US"/>
          </a:p>
        </p:txBody>
      </p:sp>
      <p:sp>
        <p:nvSpPr>
          <p:cNvPr id="6" name="Slide Number Placeholder 17"/>
          <p:cNvSpPr>
            <a:spLocks noGrp="1"/>
          </p:cNvSpPr>
          <p:nvPr>
            <p:ph type="sldNum" sz="quarter" idx="12"/>
          </p:nvPr>
        </p:nvSpPr>
        <p:spPr/>
        <p:txBody>
          <a:bodyPr/>
          <a:lstStyle>
            <a:lvl1pPr>
              <a:defRPr/>
            </a:lvl1pPr>
          </a:lstStyle>
          <a:p>
            <a:pPr>
              <a:defRPr/>
            </a:pPr>
            <a:fld id="{BD6E8CE0-7AD1-4EFC-A8AE-BBD9D03F70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3FB34A22-C81E-4596-8B05-F26758B9C76F}" type="datetime1">
              <a:rPr lang="en-US"/>
              <a:pPr>
                <a:defRPr/>
              </a:pPr>
              <a:t>3/19/2014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mn-MN"/>
              <a:t>ТТХХ -ийн ТУБ  З.ГАНБОЛД</a:t>
            </a:r>
            <a:endParaRPr lang="en-US"/>
          </a:p>
        </p:txBody>
      </p:sp>
      <p:sp>
        <p:nvSpPr>
          <p:cNvPr id="6" name="Slide Number Placeholder 17"/>
          <p:cNvSpPr>
            <a:spLocks noGrp="1"/>
          </p:cNvSpPr>
          <p:nvPr>
            <p:ph type="sldNum" sz="quarter" idx="12"/>
          </p:nvPr>
        </p:nvSpPr>
        <p:spPr/>
        <p:txBody>
          <a:bodyPr/>
          <a:lstStyle>
            <a:lvl1pPr>
              <a:defRPr/>
            </a:lvl1pPr>
          </a:lstStyle>
          <a:p>
            <a:pPr>
              <a:defRPr/>
            </a:pPr>
            <a:fld id="{E7BA617C-E57E-4315-A14D-4DCBDB0FB6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5975FD2C-ED91-4B10-8354-B88A56DBA585}" type="datetime1">
              <a:rPr lang="en-US"/>
              <a:pPr>
                <a:defRPr/>
              </a:pPr>
              <a:t>3/19/2014</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mn-MN"/>
              <a:t>ТТХХ -ийн ТУБ  З.ГАНБОЛД</a:t>
            </a: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5E813A8F-2936-44D4-8258-38C48071DED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E5A3E97-CA53-4380-8AA1-642C28716D75}" type="datetime1">
              <a:rPr lang="en-US"/>
              <a:pPr>
                <a:defRPr/>
              </a:pPr>
              <a:t>3/19/2014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mn-MN"/>
              <a:t>ТТХХ -ийн ТУБ  З.ГАНБОЛД</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30AE2E5-1194-499C-A7A4-849F71F87AE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FDFFE57E-5B0D-43BC-8216-11C86D0771A6}" type="datetime1">
              <a:rPr lang="en-US"/>
              <a:pPr>
                <a:defRPr/>
              </a:pPr>
              <a:t>3/19/2014</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mn-MN"/>
              <a:t>ТТХХ -ийн ТУБ  З.ГАНБОЛД</a:t>
            </a: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6D8C73F-CFDB-4F7D-8318-167EF44D50E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DE7BCA3C-AC3B-48AC-8ABB-1D3FA49FA92B}" type="datetime1">
              <a:rPr lang="en-US"/>
              <a:pPr>
                <a:defRPr/>
              </a:pPr>
              <a:t>3/19/2014</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mn-MN"/>
              <a:t>ТТХХ -ийн ТУБ  З.ГАНБОЛД</a:t>
            </a: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1DE68B1D-F545-4C7D-BB74-CBA407FE302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6ED152D-72EA-48F3-9729-5017EDE09793}" type="datetime1">
              <a:rPr lang="en-US"/>
              <a:pPr>
                <a:defRPr/>
              </a:pPr>
              <a:t>3/19/2014</a:t>
            </a:fld>
            <a:endParaRPr lang="en-US"/>
          </a:p>
        </p:txBody>
      </p:sp>
      <p:sp>
        <p:nvSpPr>
          <p:cNvPr id="3" name="Footer Placeholder 21"/>
          <p:cNvSpPr>
            <a:spLocks noGrp="1"/>
          </p:cNvSpPr>
          <p:nvPr>
            <p:ph type="ftr" sz="quarter" idx="11"/>
          </p:nvPr>
        </p:nvSpPr>
        <p:spPr/>
        <p:txBody>
          <a:bodyPr/>
          <a:lstStyle>
            <a:lvl1pPr>
              <a:defRPr/>
            </a:lvl1pPr>
          </a:lstStyle>
          <a:p>
            <a:pPr>
              <a:defRPr/>
            </a:pPr>
            <a:r>
              <a:rPr lang="mn-MN"/>
              <a:t>ТТХХ -ийн ТУБ  З.ГАНБОЛД</a:t>
            </a:r>
            <a:endParaRPr lang="en-US"/>
          </a:p>
        </p:txBody>
      </p:sp>
      <p:sp>
        <p:nvSpPr>
          <p:cNvPr id="4" name="Slide Number Placeholder 17"/>
          <p:cNvSpPr>
            <a:spLocks noGrp="1"/>
          </p:cNvSpPr>
          <p:nvPr>
            <p:ph type="sldNum" sz="quarter" idx="12"/>
          </p:nvPr>
        </p:nvSpPr>
        <p:spPr/>
        <p:txBody>
          <a:bodyPr/>
          <a:lstStyle>
            <a:lvl1pPr>
              <a:defRPr/>
            </a:lvl1pPr>
          </a:lstStyle>
          <a:p>
            <a:pPr>
              <a:defRPr/>
            </a:pPr>
            <a:fld id="{0D86C8D9-3B89-43E4-9E7D-31AF4F6945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078CBCD-5AA0-48D9-8C8B-D1822E756C45}" type="datetime1">
              <a:rPr lang="en-US"/>
              <a:pPr>
                <a:defRPr/>
              </a:pPr>
              <a:t>3/19/2014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mn-MN"/>
              <a:t>ТТХХ -ийн ТУБ  З.ГАНБОЛД</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3939533-2FED-4211-BD70-E8FB7C84DD9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4880C77-E454-465B-9EDF-A7A060874ABE}" type="datetime1">
              <a:rPr lang="en-US"/>
              <a:pPr>
                <a:defRPr/>
              </a:pPr>
              <a:t>3/19/2014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mn-MN"/>
              <a:t>ТТХХ -ийн ТУБ  З.ГАНБОЛД</a:t>
            </a: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C8058271-3AB1-45CF-9EEF-2B1CD070C82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254CE6E8-3F0D-4498-A416-472C391BA02D}" type="datetime1">
              <a:rPr lang="en-US"/>
              <a:pPr>
                <a:defRPr/>
              </a:pPr>
              <a:t>3/19/2014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mn-MN"/>
              <a:t>ТТХХ -ийн ТУБ  З.ГАНБОЛД</a:t>
            </a: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08D922E-A27C-4A1B-95AA-46E0E69E17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79" r:id="rId1"/>
    <p:sldLayoutId id="2147484075" r:id="rId2"/>
    <p:sldLayoutId id="2147484080" r:id="rId3"/>
    <p:sldLayoutId id="2147484081" r:id="rId4"/>
    <p:sldLayoutId id="2147484082" r:id="rId5"/>
    <p:sldLayoutId id="2147484083" r:id="rId6"/>
    <p:sldLayoutId id="2147484076" r:id="rId7"/>
    <p:sldLayoutId id="2147484084" r:id="rId8"/>
    <p:sldLayoutId id="2147484085" r:id="rId9"/>
    <p:sldLayoutId id="2147484077" r:id="rId10"/>
    <p:sldLayoutId id="2147484078"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9219" name="Footer Placeholder 7"/>
          <p:cNvSpPr>
            <a:spLocks noGrp="1"/>
          </p:cNvSpPr>
          <p:nvPr>
            <p:ph type="ftr" sz="quarter" idx="11"/>
          </p:nvPr>
        </p:nvSpPr>
        <p:spPr bwMode="auto">
          <a:xfrm>
            <a:off x="4419600" y="6096000"/>
            <a:ext cx="4495800" cy="365125"/>
          </a:xfrm>
          <a:noFill/>
          <a:ln>
            <a:miter lim="800000"/>
            <a:headEnd/>
            <a:tailEnd/>
          </a:ln>
        </p:spPr>
        <p:txBody>
          <a:bodyPr wrap="square" lIns="91440" tIns="45720" rIns="91440" bIns="45720" numCol="1" anchorCtr="0" compatLnSpc="1">
            <a:prstTxWarp prst="textNoShape">
              <a:avLst/>
            </a:prstTxWarp>
          </a:bodyPr>
          <a:lstStyle/>
          <a:p>
            <a:pPr algn="l"/>
            <a:r>
              <a:rPr lang="mn-MN" sz="2400" b="1" dirty="0" smtClean="0">
                <a:solidFill>
                  <a:schemeClr val="tx2"/>
                </a:solidFill>
                <a:latin typeface="Times New Roman" pitchFamily="18" charset="0"/>
                <a:cs typeface="Times New Roman" pitchFamily="18" charset="0"/>
              </a:rPr>
              <a:t>Татварын ерөнхий газар</a:t>
            </a:r>
            <a:endParaRPr lang="en-US" sz="2400" b="1" dirty="0" smtClean="0">
              <a:solidFill>
                <a:schemeClr val="tx2"/>
              </a:solidFill>
              <a:latin typeface="Times New Roman" pitchFamily="18" charset="0"/>
              <a:cs typeface="Times New Roman" pitchFamily="18" charset="0"/>
            </a:endParaRPr>
          </a:p>
        </p:txBody>
      </p:sp>
      <p:sp>
        <p:nvSpPr>
          <p:cNvPr id="9220" name="Slide Number Placeholder 9"/>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AFB8F40-26C3-4F4A-88B0-4C3AF573C215}" type="slidenum">
              <a:rPr lang="en-US" smtClean="0"/>
              <a:pPr/>
              <a:t>1</a:t>
            </a:fld>
            <a:endParaRPr lang="en-US" smtClean="0"/>
          </a:p>
        </p:txBody>
      </p:sp>
      <p:sp>
        <p:nvSpPr>
          <p:cNvPr id="8" name="Rectangle 7"/>
          <p:cNvSpPr/>
          <p:nvPr/>
        </p:nvSpPr>
        <p:spPr>
          <a:xfrm>
            <a:off x="838200" y="1143000"/>
            <a:ext cx="7086600" cy="1384995"/>
          </a:xfrm>
          <a:prstGeom prst="rect">
            <a:avLst/>
          </a:prstGeom>
        </p:spPr>
        <p:txBody>
          <a:bodyPr wrap="square">
            <a:spAutoFit/>
          </a:bodyPr>
          <a:lstStyle/>
          <a:p>
            <a:pPr algn="ctr">
              <a:defRPr/>
            </a:pPr>
            <a:r>
              <a:rPr lang="mn-MN" sz="2800" b="1" kern="0" dirty="0" smtClean="0">
                <a:solidFill>
                  <a:schemeClr val="accent5"/>
                </a:solidFill>
                <a:latin typeface="Times New Roman" pitchFamily="18" charset="0"/>
                <a:ea typeface="+mj-ea"/>
                <a:cs typeface="Times New Roman" pitchFamily="18" charset="0"/>
              </a:rPr>
              <a:t>Татварын албаны хүлээн авсан татвар,</a:t>
            </a:r>
          </a:p>
          <a:p>
            <a:pPr algn="ctr">
              <a:defRPr/>
            </a:pPr>
            <a:r>
              <a:rPr lang="mn-MN" sz="2800" b="1" kern="0" dirty="0" smtClean="0">
                <a:solidFill>
                  <a:schemeClr val="accent5"/>
                </a:solidFill>
                <a:latin typeface="Times New Roman" pitchFamily="18" charset="0"/>
                <a:ea typeface="+mj-ea"/>
                <a:cs typeface="Times New Roman" pitchFamily="18" charset="0"/>
              </a:rPr>
              <a:t> төлбөрийн мэдээлэл</a:t>
            </a:r>
          </a:p>
          <a:p>
            <a:pPr algn="ctr">
              <a:defRPr/>
            </a:pPr>
            <a:endParaRPr lang="en-US" sz="2800" dirty="0">
              <a:solidFill>
                <a:schemeClr val="accent5"/>
              </a:solidFill>
              <a:latin typeface="Arial" pitchFamily="34" charset="0"/>
            </a:endParaRPr>
          </a:p>
        </p:txBody>
      </p:sp>
      <p:pic>
        <p:nvPicPr>
          <p:cNvPr id="9" name="Picture 3"/>
          <p:cNvPicPr>
            <a:picLocks noChangeAspect="1" noChangeArrowheads="1"/>
          </p:cNvPicPr>
          <p:nvPr/>
        </p:nvPicPr>
        <p:blipFill>
          <a:blip r:embed="rId3" cstate="print"/>
          <a:srcRect/>
          <a:stretch>
            <a:fillRect/>
          </a:stretch>
        </p:blipFill>
        <p:spPr bwMode="auto">
          <a:xfrm>
            <a:off x="7772400" y="0"/>
            <a:ext cx="1371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685800"/>
          </a:xfrm>
        </p:spPr>
        <p:txBody>
          <a:bodyPr>
            <a:normAutofit fontScale="90000"/>
          </a:bodyPr>
          <a:lstStyle/>
          <a:p>
            <a:r>
              <a:rPr lang="mn-MN" sz="3100" dirty="0" smtClean="0">
                <a:solidFill>
                  <a:srgbClr val="000000"/>
                </a:solidFill>
              </a:rPr>
              <a:t>Эрдэс баялгийн салбарын татварын орлого</a:t>
            </a:r>
            <a:r>
              <a:rPr lang="en-US" sz="4400" dirty="0" smtClean="0">
                <a:solidFill>
                  <a:srgbClr val="000000"/>
                </a:solidFill>
              </a:rPr>
              <a:t/>
            </a:r>
            <a:br>
              <a:rPr lang="en-US" sz="4400" dirty="0" smtClean="0">
                <a:solidFill>
                  <a:srgbClr val="000000"/>
                </a:solidFill>
              </a:rPr>
            </a:br>
            <a:endParaRPr lang="en-US" dirty="0"/>
          </a:p>
        </p:txBody>
      </p:sp>
      <p:sp>
        <p:nvSpPr>
          <p:cNvPr id="4" name="Footer Placeholder 3"/>
          <p:cNvSpPr>
            <a:spLocks noGrp="1"/>
          </p:cNvSpPr>
          <p:nvPr>
            <p:ph type="ftr" sz="quarter" idx="11"/>
          </p:nvPr>
        </p:nvSpPr>
        <p:spPr>
          <a:xfrm>
            <a:off x="228601" y="5334000"/>
            <a:ext cx="8305800" cy="1439863"/>
          </a:xfrm>
        </p:spPr>
        <p:txBody>
          <a:bodyPr anchor="t" anchorCtr="0"/>
          <a:lstStyle/>
          <a:p>
            <a:pPr algn="just">
              <a:defRPr/>
            </a:pPr>
            <a:r>
              <a:rPr lang="mn-MN" sz="1600" dirty="0" smtClean="0">
                <a:solidFill>
                  <a:srgbClr val="000000"/>
                </a:solidFill>
              </a:rPr>
              <a:t>Эрдэс баялгийн салбарын татварын орлогыг /татварын алба хураасан/ зөвхөн ашиглалтын тусгай зөвшөөрөл эзэмшигч ААН-үүдээс улс орон нутгийн төсөвт төвлөрүүлсэн татвараар тодорхойлсон болно</a:t>
            </a:r>
            <a:r>
              <a:rPr lang="mn-MN" dirty="0" smtClean="0"/>
              <a:t>.</a:t>
            </a:r>
            <a:endParaRPr lang="en-US" dirty="0" smtClean="0"/>
          </a:p>
          <a:p>
            <a:pPr>
              <a:defRPr/>
            </a:pPr>
            <a:endParaRPr lang="en-US" dirty="0"/>
          </a:p>
        </p:txBody>
      </p:sp>
      <p:sp>
        <p:nvSpPr>
          <p:cNvPr id="5" name="Slide Number Placeholder 4"/>
          <p:cNvSpPr>
            <a:spLocks noGrp="1"/>
          </p:cNvSpPr>
          <p:nvPr>
            <p:ph type="sldNum" sz="quarter" idx="12"/>
          </p:nvPr>
        </p:nvSpPr>
        <p:spPr/>
        <p:txBody>
          <a:bodyPr/>
          <a:lstStyle/>
          <a:p>
            <a:pPr>
              <a:defRPr/>
            </a:pPr>
            <a:fld id="{E7BA617C-E57E-4315-A14D-4DCBDB0FB658}" type="slidenum">
              <a:rPr lang="en-US" smtClean="0"/>
              <a:pPr>
                <a:defRPr/>
              </a:pPr>
              <a:t>10</a:t>
            </a:fld>
            <a:endParaRPr lang="en-US"/>
          </a:p>
        </p:txBody>
      </p:sp>
      <p:pic>
        <p:nvPicPr>
          <p:cNvPr id="29699" name="Picture 3"/>
          <p:cNvPicPr>
            <a:picLocks noGrp="1" noChangeAspect="1" noChangeArrowheads="1"/>
          </p:cNvPicPr>
          <p:nvPr>
            <p:ph idx="1"/>
          </p:nvPr>
        </p:nvPicPr>
        <p:blipFill>
          <a:blip r:embed="rId3" cstate="print"/>
          <a:srcRect/>
          <a:stretch>
            <a:fillRect/>
          </a:stretch>
        </p:blipFill>
        <p:spPr bwMode="auto">
          <a:xfrm>
            <a:off x="381000" y="762000"/>
            <a:ext cx="7924799" cy="4495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609600"/>
          </a:xfrm>
        </p:spPr>
        <p:txBody>
          <a:bodyPr>
            <a:noAutofit/>
          </a:bodyPr>
          <a:lstStyle/>
          <a:p>
            <a:r>
              <a:rPr lang="mn-MN" sz="3200" dirty="0" smtClean="0">
                <a:solidFill>
                  <a:schemeClr val="bg2">
                    <a:lumMod val="10000"/>
                  </a:schemeClr>
                </a:solidFill>
              </a:rPr>
              <a:t>Татварын орлогын мэдээ /бүтээгдэхүүний нэр төрлөөр/</a:t>
            </a:r>
            <a:endParaRPr lang="en-US" sz="3200" dirty="0">
              <a:solidFill>
                <a:schemeClr val="bg2">
                  <a:lumMod val="10000"/>
                </a:schemeClr>
              </a:solidFill>
            </a:endParaRPr>
          </a:p>
        </p:txBody>
      </p:sp>
      <p:sp>
        <p:nvSpPr>
          <p:cNvPr id="4" name="Footer Placeholder 3"/>
          <p:cNvSpPr>
            <a:spLocks noGrp="1"/>
          </p:cNvSpPr>
          <p:nvPr>
            <p:ph type="ftr" sz="quarter" idx="11"/>
          </p:nvPr>
        </p:nvSpPr>
        <p:spPr>
          <a:xfrm>
            <a:off x="4343400" y="6400800"/>
            <a:ext cx="2387601" cy="373063"/>
          </a:xfrm>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7BA617C-E57E-4315-A14D-4DCBDB0FB658}" type="slidenum">
              <a:rPr lang="en-US" smtClean="0"/>
              <a:pPr>
                <a:defRPr/>
              </a:pPr>
              <a:t>11</a:t>
            </a:fld>
            <a:endParaRPr lang="en-US"/>
          </a:p>
        </p:txBody>
      </p:sp>
      <p:graphicFrame>
        <p:nvGraphicFramePr>
          <p:cNvPr id="6" name="Content Placeholder 5"/>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E0A91BC-1628-4E5D-A99D-7D6BCCD9ADDA}" type="slidenum">
              <a:rPr lang="en-US" smtClean="0"/>
              <a:pPr/>
              <a:t>12</a:t>
            </a:fld>
            <a:endParaRPr lang="en-US" smtClean="0"/>
          </a:p>
        </p:txBody>
      </p:sp>
      <p:pic>
        <p:nvPicPr>
          <p:cNvPr id="23556" name="Content Placeholder 8"/>
          <p:cNvPicPr>
            <a:picLocks noChangeAspect="1" noChangeArrowheads="1"/>
          </p:cNvPicPr>
          <p:nvPr/>
        </p:nvPicPr>
        <p:blipFill>
          <a:blip r:embed="rId2" cstate="print"/>
          <a:srcRect/>
          <a:stretch>
            <a:fillRect/>
          </a:stretch>
        </p:blipFill>
        <p:spPr bwMode="auto">
          <a:xfrm>
            <a:off x="2438400" y="457200"/>
            <a:ext cx="4114800" cy="3679115"/>
          </a:xfrm>
          <a:prstGeom prst="rect">
            <a:avLst/>
          </a:prstGeom>
          <a:noFill/>
          <a:ln w="9525">
            <a:noFill/>
            <a:miter lim="800000"/>
            <a:headEnd/>
            <a:tailEnd/>
          </a:ln>
        </p:spPr>
      </p:pic>
      <p:sp>
        <p:nvSpPr>
          <p:cNvPr id="5" name="Rectangle 4"/>
          <p:cNvSpPr/>
          <p:nvPr/>
        </p:nvSpPr>
        <p:spPr>
          <a:xfrm>
            <a:off x="1524000" y="3505200"/>
            <a:ext cx="5943600" cy="2123658"/>
          </a:xfrm>
          <a:prstGeom prst="rect">
            <a:avLst/>
          </a:prstGeom>
        </p:spPr>
        <p:txBody>
          <a:bodyPr wrap="square">
            <a:spAutoFit/>
          </a:bodyPr>
          <a:lstStyle/>
          <a:p>
            <a:pPr algn="ctr">
              <a:lnSpc>
                <a:spcPct val="150000"/>
              </a:lnSpc>
              <a:defRPr/>
            </a:pPr>
            <a:endParaRPr lang="mn-MN" sz="3200" b="1" dirty="0" smtClean="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lnSpc>
                <a:spcPct val="150000"/>
              </a:lnSpc>
              <a:defRPr/>
            </a:pPr>
            <a:r>
              <a:rPr lang="mn-MN" sz="2800" b="1" dirty="0" smtClean="0">
                <a:solidFill>
                  <a:schemeClr val="tx1">
                    <a:lumMod val="75000"/>
                  </a:schemeClr>
                </a:solidFill>
                <a:effectLst>
                  <a:outerShdw blurRad="38100" dist="38100" dir="2700000" algn="tl">
                    <a:srgbClr val="000000">
                      <a:alpha val="43137"/>
                    </a:srgbClr>
                  </a:outerShdw>
                </a:effectLst>
                <a:latin typeface="Arial Mon" pitchFamily="34" charset="0"/>
                <a:cs typeface="Times New Roman" pitchFamily="18" charset="0"/>
              </a:rPr>
              <a:t>АНХААРАЛ ÒÀÂÜÑÀÍД  </a:t>
            </a:r>
            <a:r>
              <a:rPr lang="mn-MN" sz="2800" b="1" dirty="0">
                <a:solidFill>
                  <a:schemeClr val="tx1">
                    <a:lumMod val="75000"/>
                  </a:schemeClr>
                </a:solidFill>
                <a:effectLst>
                  <a:outerShdw blurRad="38100" dist="38100" dir="2700000" algn="tl">
                    <a:srgbClr val="000000">
                      <a:alpha val="43137"/>
                    </a:srgbClr>
                  </a:outerShdw>
                </a:effectLst>
                <a:latin typeface="Arial Mon" pitchFamily="34" charset="0"/>
                <a:cs typeface="Times New Roman" pitchFamily="18" charset="0"/>
              </a:rPr>
              <a:t>БАЯРЛАЛАА.</a:t>
            </a:r>
            <a:endParaRPr lang="en-US" sz="2800" b="1" dirty="0">
              <a:solidFill>
                <a:schemeClr val="tx1">
                  <a:lumMod val="75000"/>
                </a:schemeClr>
              </a:solidFill>
              <a:effectLst>
                <a:outerShdw blurRad="38100" dist="38100" dir="2700000" algn="tl">
                  <a:srgbClr val="000000">
                    <a:alpha val="43137"/>
                  </a:srgbClr>
                </a:outerShdw>
              </a:effectLst>
              <a:latin typeface="Arial Mon"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lstStyle/>
          <a:p>
            <a:pPr lvl="0" algn="just"/>
            <a:r>
              <a:rPr lang="mn-MN" sz="2000" dirty="0" smtClean="0">
                <a:solidFill>
                  <a:schemeClr val="accent5">
                    <a:lumMod val="50000"/>
                  </a:schemeClr>
                </a:solidFill>
                <a:latin typeface="Arial" pitchFamily="34" charset="0"/>
                <a:ea typeface="Calibri" pitchFamily="34" charset="0"/>
                <a:cs typeface="Times New Roman" pitchFamily="18" charset="0"/>
              </a:rPr>
              <a:t>     Засгийн газрын тогтоолд </a:t>
            </a:r>
            <a:r>
              <a:rPr lang="en-US" sz="2000" dirty="0" smtClean="0">
                <a:solidFill>
                  <a:schemeClr val="accent5">
                    <a:lumMod val="50000"/>
                  </a:schemeClr>
                </a:solidFill>
                <a:latin typeface="Arial" pitchFamily="34" charset="0"/>
                <a:ea typeface="Calibri" pitchFamily="34" charset="0"/>
                <a:cs typeface="Times New Roman" pitchFamily="18" charset="0"/>
              </a:rPr>
              <a:t>(</a:t>
            </a:r>
            <a:r>
              <a:rPr lang="mn-MN" sz="2000" dirty="0" smtClean="0">
                <a:solidFill>
                  <a:schemeClr val="accent5">
                    <a:lumMod val="50000"/>
                  </a:schemeClr>
                </a:solidFill>
                <a:latin typeface="Arial" pitchFamily="34" charset="0"/>
                <a:ea typeface="Calibri" pitchFamily="34" charset="0"/>
                <a:cs typeface="Times New Roman" pitchFamily="18" charset="0"/>
              </a:rPr>
              <a:t>2007 оны 80, 2012 оны - 222</a:t>
            </a:r>
            <a:r>
              <a:rPr lang="en-US" sz="2000" dirty="0" smtClean="0">
                <a:solidFill>
                  <a:schemeClr val="accent5">
                    <a:lumMod val="50000"/>
                  </a:schemeClr>
                </a:solidFill>
                <a:latin typeface="Arial" pitchFamily="34" charset="0"/>
                <a:ea typeface="Calibri" pitchFamily="34" charset="0"/>
                <a:cs typeface="Times New Roman" pitchFamily="18" charset="0"/>
              </a:rPr>
              <a:t>)</a:t>
            </a:r>
            <a:r>
              <a:rPr lang="mn-MN" sz="2000" dirty="0" smtClean="0">
                <a:solidFill>
                  <a:schemeClr val="accent5">
                    <a:lumMod val="50000"/>
                  </a:schemeClr>
                </a:solidFill>
                <a:latin typeface="Arial" pitchFamily="34" charset="0"/>
                <a:ea typeface="Calibri" pitchFamily="34" charset="0"/>
                <a:cs typeface="Times New Roman" pitchFamily="18" charset="0"/>
              </a:rPr>
              <a:t> заасны дагуу Сангийн Яамны удирдлага дор Татварын ерөнхий газар нь эрдэс баялгийн салбарт үйл ажиллагаа явуулж байгаа аж ахуйн нэгжүүдээс төр, захиргааны байгууллагуудын хүлээн авсан татвар, төлбөр, хураамж, хандив дэмжлэгийн орлогын тайланг нэгтгэдэг.  Үүнд:</a:t>
            </a:r>
            <a:endParaRPr lang="en-US" sz="2000" dirty="0" smtClean="0">
              <a:solidFill>
                <a:schemeClr val="accent5">
                  <a:lumMod val="50000"/>
                </a:schemeClr>
              </a:solidFill>
              <a:latin typeface="Arial" pitchFamily="34" charset="0"/>
            </a:endParaRPr>
          </a:p>
          <a:p>
            <a:pPr algn="just"/>
            <a:r>
              <a:rPr lang="mn-MN" sz="2000" dirty="0" smtClean="0">
                <a:solidFill>
                  <a:schemeClr val="accent5">
                    <a:lumMod val="50000"/>
                  </a:schemeClr>
                </a:solidFill>
                <a:latin typeface="Arial" pitchFamily="34" charset="0"/>
              </a:rPr>
              <a:t>      Засгийн газрын тайланд 12 яам агентлаг, 9 дүүрэг, 21 аймгийн ЗДТГ-ын тайлан нэгтгэгддэг. ОҮИТБС-ын тайланг аймаг, дүүргийн ЗДТГазраас Маягт-4, яам агентлагаас Маягт-5-аар дараа оны 2 дүгээр сарын 15-ны дотор  ТЕГазар хүлээн авч  Маягт 6-д нэгтгэн,  нэгтгэлийг 3-р сарын 15 дотор Сангийн Яаманд хүргүүлдэг.  Сангийн Яам ТЕГ-ын нэгтгэн ирүүлсэн тайлан хянан баталгаажуулж  нэгтгэлийг 4-р сарын 30 дотор  Ажлын албанд хүргүүлдэг.</a:t>
            </a:r>
          </a:p>
          <a:p>
            <a:pPr algn="just"/>
            <a:r>
              <a:rPr lang="mn-MN" sz="2000" dirty="0" smtClean="0">
                <a:solidFill>
                  <a:schemeClr val="accent5">
                    <a:lumMod val="50000"/>
                  </a:schemeClr>
                </a:solidFill>
                <a:latin typeface="Arial" pitchFamily="34" charset="0"/>
              </a:rPr>
              <a:t>       Аймаг, дүүргүүдийн ЗДТГ-ын ирүүлсэн тайланг а</a:t>
            </a:r>
            <a:r>
              <a:rPr lang="ru-RU" sz="2000" dirty="0" smtClean="0">
                <a:solidFill>
                  <a:schemeClr val="accent5">
                    <a:lumMod val="50000"/>
                  </a:schemeClr>
                </a:solidFill>
                <a:latin typeface="Arial" pitchFamily="34" charset="0"/>
              </a:rPr>
              <a:t>ймаг, нийслэл</a:t>
            </a:r>
            <a:r>
              <a:rPr lang="mn-MN" sz="2000" dirty="0" smtClean="0">
                <a:solidFill>
                  <a:schemeClr val="accent5">
                    <a:lumMod val="50000"/>
                  </a:schemeClr>
                </a:solidFill>
                <a:latin typeface="Arial" pitchFamily="34" charset="0"/>
              </a:rPr>
              <a:t>, дүүрги</a:t>
            </a:r>
            <a:r>
              <a:rPr lang="ru-RU" sz="2000" dirty="0" smtClean="0">
                <a:solidFill>
                  <a:schemeClr val="accent5">
                    <a:lumMod val="50000"/>
                  </a:schemeClr>
                </a:solidFill>
                <a:latin typeface="Arial" pitchFamily="34" charset="0"/>
              </a:rPr>
              <a:t>йн Засаг даргын орлогч</a:t>
            </a:r>
            <a:r>
              <a:rPr lang="mn-MN" sz="2000" dirty="0" smtClean="0">
                <a:solidFill>
                  <a:schemeClr val="accent5">
                    <a:lumMod val="50000"/>
                  </a:schemeClr>
                </a:solidFill>
                <a:latin typeface="Arial" pitchFamily="34" charset="0"/>
              </a:rPr>
              <a:t> болон тухайн аймаг, нийслэл, дүүргийн  татварын албаны дарга баталгаажуулдаг. </a:t>
            </a:r>
            <a:endParaRPr lang="en-US" sz="2000" dirty="0">
              <a:solidFill>
                <a:schemeClr val="accent5">
                  <a:lumMod val="50000"/>
                </a:schemeClr>
              </a:solidFill>
              <a:latin typeface="Arial" pitchFamily="34" charset="0"/>
            </a:endParaRPr>
          </a:p>
        </p:txBody>
      </p:sp>
      <p:sp>
        <p:nvSpPr>
          <p:cNvPr id="3" name="Title 2"/>
          <p:cNvSpPr>
            <a:spLocks noGrp="1"/>
          </p:cNvSpPr>
          <p:nvPr>
            <p:ph type="title"/>
          </p:nvPr>
        </p:nvSpPr>
        <p:spPr>
          <a:xfrm>
            <a:off x="609600" y="274638"/>
            <a:ext cx="8077200" cy="639762"/>
          </a:xfrm>
        </p:spPr>
        <p:txBody>
          <a:bodyPr>
            <a:normAutofit/>
          </a:bodyPr>
          <a:lstStyle/>
          <a:p>
            <a:r>
              <a:rPr lang="mn-MN" sz="3000" dirty="0" smtClean="0">
                <a:solidFill>
                  <a:schemeClr val="accent5">
                    <a:lumMod val="75000"/>
                  </a:schemeClr>
                </a:solidFill>
                <a:latin typeface="Arial" pitchFamily="34" charset="0"/>
              </a:rPr>
              <a:t>  Засгийн газрын тайлангийн талаар</a:t>
            </a:r>
            <a:endParaRPr lang="en-US" sz="3000" dirty="0">
              <a:solidFill>
                <a:schemeClr val="accent5">
                  <a:lumMod val="75000"/>
                </a:schemeClr>
              </a:solidFill>
              <a:latin typeface="Arial" pitchFamily="34" charset="0"/>
            </a:endParaRPr>
          </a:p>
        </p:txBody>
      </p:sp>
      <p:sp>
        <p:nvSpPr>
          <p:cNvPr id="4" name="Footer Placeholder 3"/>
          <p:cNvSpPr>
            <a:spLocks noGrp="1"/>
          </p:cNvSpPr>
          <p:nvPr>
            <p:ph type="ftr" sz="quarter" idx="11"/>
          </p:nvPr>
        </p:nvSpPr>
        <p:spPr>
          <a:xfrm flipV="1">
            <a:off x="4379913" y="6773863"/>
            <a:ext cx="1182687" cy="84137"/>
          </a:xfrm>
        </p:spPr>
        <p:txBody>
          <a:bodyPr/>
          <a:lstStyle/>
          <a:p>
            <a:pPr>
              <a:defRPr/>
            </a:pPr>
            <a:endParaRPr lang="mn-MN" dirty="0" smtClean="0"/>
          </a:p>
          <a:p>
            <a:pPr>
              <a:defRPr/>
            </a:pPr>
            <a:endParaRPr lang="en-US" dirty="0"/>
          </a:p>
        </p:txBody>
      </p:sp>
      <p:sp>
        <p:nvSpPr>
          <p:cNvPr id="5" name="Slide Number Placeholder 4"/>
          <p:cNvSpPr>
            <a:spLocks noGrp="1"/>
          </p:cNvSpPr>
          <p:nvPr>
            <p:ph type="sldNum" sz="quarter" idx="12"/>
          </p:nvPr>
        </p:nvSpPr>
        <p:spPr/>
        <p:txBody>
          <a:bodyPr/>
          <a:lstStyle/>
          <a:p>
            <a:pPr>
              <a:defRPr/>
            </a:pPr>
            <a:fld id="{E7BA617C-E57E-4315-A14D-4DCBDB0FB658}" type="slidenum">
              <a:rPr lang="en-US" smtClean="0"/>
              <a:pPr>
                <a:defRPr/>
              </a:pPr>
              <a:t>2</a:t>
            </a:fld>
            <a:endParaRPr lang="en-US"/>
          </a:p>
        </p:txBody>
      </p:sp>
      <p:pic>
        <p:nvPicPr>
          <p:cNvPr id="6" name="Picture 3"/>
          <p:cNvPicPr>
            <a:picLocks noChangeAspect="1" noChangeArrowheads="1"/>
          </p:cNvPicPr>
          <p:nvPr/>
        </p:nvPicPr>
        <p:blipFill>
          <a:blip r:embed="rId2" cstate="print"/>
          <a:srcRect/>
          <a:stretch>
            <a:fillRect/>
          </a:stretch>
        </p:blipFill>
        <p:spPr bwMode="auto">
          <a:xfrm>
            <a:off x="7772400" y="0"/>
            <a:ext cx="1371600" cy="1447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solidFill>
                  <a:srgbClr val="000000"/>
                </a:solidFill>
              </a:rPr>
              <a:t>ОҮИТБС-ын үндсэн зарчим</a:t>
            </a:r>
            <a:endParaRPr lang="en-US" dirty="0">
              <a:solidFill>
                <a:srgbClr val="000000"/>
              </a:solidFill>
            </a:endParaRPr>
          </a:p>
        </p:txBody>
      </p:sp>
      <p:sp>
        <p:nvSpPr>
          <p:cNvPr id="4" name="Flowchart: Alternate Process 3"/>
          <p:cNvSpPr/>
          <p:nvPr/>
        </p:nvSpPr>
        <p:spPr>
          <a:xfrm>
            <a:off x="533400" y="1752600"/>
            <a:ext cx="2438400" cy="1447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smtClean="0">
                <a:solidFill>
                  <a:srgbClr val="000000"/>
                </a:solidFill>
              </a:rPr>
              <a:t>Компаниуд төрд төлсөн төлбөрөө нийтлэнэ</a:t>
            </a:r>
            <a:endParaRPr lang="en-US" dirty="0">
              <a:solidFill>
                <a:srgbClr val="000000"/>
              </a:solidFill>
            </a:endParaRPr>
          </a:p>
        </p:txBody>
      </p:sp>
      <p:sp>
        <p:nvSpPr>
          <p:cNvPr id="5" name="Flowchart: Alternate Process 4"/>
          <p:cNvSpPr/>
          <p:nvPr/>
        </p:nvSpPr>
        <p:spPr>
          <a:xfrm>
            <a:off x="5943600" y="1766119"/>
            <a:ext cx="2438400" cy="1447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smtClean="0">
                <a:solidFill>
                  <a:srgbClr val="000000"/>
                </a:solidFill>
              </a:rPr>
              <a:t>Засгийн газар компаниудаас хүлээн авсан төлбөрийг нийтлэнэ</a:t>
            </a:r>
            <a:endParaRPr lang="en-US" dirty="0">
              <a:solidFill>
                <a:srgbClr val="000000"/>
              </a:solidFill>
            </a:endParaRPr>
          </a:p>
        </p:txBody>
      </p:sp>
      <p:sp>
        <p:nvSpPr>
          <p:cNvPr id="6" name="Rectangle 5"/>
          <p:cNvSpPr/>
          <p:nvPr/>
        </p:nvSpPr>
        <p:spPr>
          <a:xfrm>
            <a:off x="2514600" y="3657600"/>
            <a:ext cx="3810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smtClean="0">
                <a:solidFill>
                  <a:srgbClr val="000000"/>
                </a:solidFill>
              </a:rPr>
              <a:t>Төлбөрийг хараат бус хөндлөнгийн этгээд хянан нэгтгэнэ</a:t>
            </a:r>
            <a:endParaRPr lang="en-US" dirty="0">
              <a:solidFill>
                <a:srgbClr val="000000"/>
              </a:solidFill>
            </a:endParaRPr>
          </a:p>
        </p:txBody>
      </p:sp>
      <p:sp>
        <p:nvSpPr>
          <p:cNvPr id="7" name="Rectangle 6"/>
          <p:cNvSpPr/>
          <p:nvPr/>
        </p:nvSpPr>
        <p:spPr>
          <a:xfrm>
            <a:off x="2514600" y="5181600"/>
            <a:ext cx="38100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smtClean="0">
                <a:solidFill>
                  <a:srgbClr val="000000"/>
                </a:solidFill>
              </a:rPr>
              <a:t>Олон талт бүлэг бүх үйл явцыг удирдана</a:t>
            </a:r>
            <a:r>
              <a:rPr lang="en-US" dirty="0" smtClean="0">
                <a:solidFill>
                  <a:srgbClr val="000000"/>
                </a:solidFill>
              </a:rPr>
              <a:t> /</a:t>
            </a:r>
            <a:r>
              <a:rPr lang="mn-MN" dirty="0" smtClean="0">
                <a:solidFill>
                  <a:srgbClr val="000000"/>
                </a:solidFill>
              </a:rPr>
              <a:t>Төр, Иргэний нийгмийн байгууллагууд, компаниуд/</a:t>
            </a:r>
          </a:p>
          <a:p>
            <a:pPr algn="ctr"/>
            <a:endParaRPr lang="en-US" dirty="0"/>
          </a:p>
        </p:txBody>
      </p:sp>
      <p:sp>
        <p:nvSpPr>
          <p:cNvPr id="8" name="Up Arrow 7"/>
          <p:cNvSpPr/>
          <p:nvPr/>
        </p:nvSpPr>
        <p:spPr>
          <a:xfrm>
            <a:off x="4267200" y="4572000"/>
            <a:ext cx="304800" cy="609600"/>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Bent-Up Arrow 16"/>
          <p:cNvSpPr/>
          <p:nvPr/>
        </p:nvSpPr>
        <p:spPr>
          <a:xfrm rot="10800000">
            <a:off x="4800600" y="2362200"/>
            <a:ext cx="1143000" cy="1181100"/>
          </a:xfrm>
          <a:prstGeom prst="bentUpArrow">
            <a:avLst>
              <a:gd name="adj1" fmla="val 18548"/>
              <a:gd name="adj2" fmla="val 19194"/>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Bent-Up Arrow 21"/>
          <p:cNvSpPr/>
          <p:nvPr/>
        </p:nvSpPr>
        <p:spPr>
          <a:xfrm rot="10800000" flipH="1">
            <a:off x="2971801" y="2362198"/>
            <a:ext cx="1143000" cy="1181102"/>
          </a:xfrm>
          <a:prstGeom prst="bentUpArrow">
            <a:avLst>
              <a:gd name="adj1" fmla="val 18548"/>
              <a:gd name="adj2" fmla="val 19194"/>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3500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7"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76800"/>
          </a:xfrm>
        </p:spPr>
        <p:txBody>
          <a:bodyPr/>
          <a:lstStyle/>
          <a:p>
            <a:endParaRPr lang="mn-MN" dirty="0" smtClean="0"/>
          </a:p>
          <a:p>
            <a:pPr algn="just"/>
            <a:r>
              <a:rPr lang="mn-MN" sz="2600" dirty="0" smtClean="0">
                <a:solidFill>
                  <a:schemeClr val="accent5">
                    <a:lumMod val="50000"/>
                  </a:schemeClr>
                </a:solidFill>
                <a:latin typeface="Arial" pitchFamily="34" charset="0"/>
              </a:rPr>
              <a:t>Тайлангийн аудитад хамрагдаж байгаа аж ахуйн нэгжүүдийн татвар төлбөр хураамжийн  тодруулгыг  тухайн орлогыг хүлээн авч тайлагнасан холбогдох төрийн байгууллагууд  тендерт ялж</a:t>
            </a:r>
            <a:r>
              <a:rPr lang="en-US" sz="2600" dirty="0" smtClean="0">
                <a:solidFill>
                  <a:schemeClr val="accent5">
                    <a:lumMod val="50000"/>
                  </a:schemeClr>
                </a:solidFill>
                <a:latin typeface="Arial" pitchFamily="34" charset="0"/>
              </a:rPr>
              <a:t>, </a:t>
            </a:r>
            <a:r>
              <a:rPr lang="mn-MN" sz="2600" dirty="0" smtClean="0">
                <a:solidFill>
                  <a:schemeClr val="accent5">
                    <a:lumMod val="50000"/>
                  </a:schemeClr>
                </a:solidFill>
                <a:latin typeface="Arial" pitchFamily="34" charset="0"/>
              </a:rPr>
              <a:t>аудит</a:t>
            </a:r>
            <a:r>
              <a:rPr lang="en-US" sz="2600" dirty="0" smtClean="0">
                <a:solidFill>
                  <a:schemeClr val="accent5">
                    <a:lumMod val="50000"/>
                  </a:schemeClr>
                </a:solidFill>
                <a:latin typeface="Arial" pitchFamily="34" charset="0"/>
              </a:rPr>
              <a:t> </a:t>
            </a:r>
            <a:r>
              <a:rPr lang="mn-MN" sz="2600" dirty="0" smtClean="0">
                <a:solidFill>
                  <a:schemeClr val="accent5">
                    <a:lumMod val="50000"/>
                  </a:schemeClr>
                </a:solidFill>
                <a:latin typeface="Arial" pitchFamily="34" charset="0"/>
              </a:rPr>
              <a:t>хийж байгаа компани, консерциумт өгч, үүссэн зөрүүд тайлбар гаргадаг</a:t>
            </a:r>
            <a:r>
              <a:rPr lang="mn-MN" sz="2200" dirty="0" smtClean="0">
                <a:solidFill>
                  <a:schemeClr val="accent5">
                    <a:lumMod val="50000"/>
                  </a:schemeClr>
                </a:solidFill>
                <a:latin typeface="Arial" pitchFamily="34" charset="0"/>
              </a:rPr>
              <a:t>.</a:t>
            </a:r>
            <a:endParaRPr lang="en-US" sz="2200" dirty="0" smtClean="0">
              <a:solidFill>
                <a:schemeClr val="accent5">
                  <a:lumMod val="50000"/>
                </a:schemeClr>
              </a:solidFill>
              <a:latin typeface="Arial" pitchFamily="34" charset="0"/>
            </a:endParaRPr>
          </a:p>
          <a:p>
            <a:pPr algn="just"/>
            <a:endParaRPr lang="en-US" sz="2200" dirty="0" smtClean="0">
              <a:solidFill>
                <a:schemeClr val="accent5">
                  <a:lumMod val="50000"/>
                </a:schemeClr>
              </a:solidFill>
              <a:latin typeface="Arial" pitchFamily="34" charset="0"/>
            </a:endParaRPr>
          </a:p>
          <a:p>
            <a:pPr algn="just"/>
            <a:r>
              <a:rPr lang="mn-MN" sz="2200" dirty="0" smtClean="0">
                <a:solidFill>
                  <a:schemeClr val="accent5">
                    <a:lumMod val="50000"/>
                  </a:schemeClr>
                </a:solidFill>
                <a:latin typeface="Arial" pitchFamily="34" charset="0"/>
              </a:rPr>
              <a:t>Иймд татварын алба хуулинд заасны  дагуу зөвхөн өөрийнхөө хураан авдаг татвартай холбоотой зөрүү үүссэн үед тодруулга, тайлбарыг хийдэг.</a:t>
            </a:r>
            <a:endParaRPr lang="en-US" sz="2200" dirty="0">
              <a:solidFill>
                <a:schemeClr val="accent5">
                  <a:lumMod val="50000"/>
                </a:schemeClr>
              </a:solidFill>
              <a:latin typeface="Arial" pitchFamily="34" charset="0"/>
            </a:endParaRPr>
          </a:p>
        </p:txBody>
      </p:sp>
      <p:sp>
        <p:nvSpPr>
          <p:cNvPr id="3" name="Title 2"/>
          <p:cNvSpPr>
            <a:spLocks noGrp="1"/>
          </p:cNvSpPr>
          <p:nvPr>
            <p:ph type="title"/>
          </p:nvPr>
        </p:nvSpPr>
        <p:spPr>
          <a:xfrm>
            <a:off x="457200" y="274638"/>
            <a:ext cx="8229600" cy="639762"/>
          </a:xfrm>
        </p:spPr>
        <p:txBody>
          <a:bodyPr>
            <a:normAutofit fontScale="90000"/>
          </a:bodyPr>
          <a:lstStyle/>
          <a:p>
            <a:r>
              <a:rPr lang="mn-MN" sz="2400" dirty="0" smtClean="0">
                <a:solidFill>
                  <a:schemeClr val="accent5">
                    <a:lumMod val="50000"/>
                  </a:schemeClr>
                </a:solidFill>
                <a:latin typeface="Arial" pitchFamily="34" charset="0"/>
              </a:rPr>
              <a:t>   </a:t>
            </a:r>
            <a:r>
              <a:rPr lang="mn-MN" sz="2700" dirty="0" smtClean="0">
                <a:solidFill>
                  <a:schemeClr val="accent5">
                    <a:lumMod val="50000"/>
                  </a:schemeClr>
                </a:solidFill>
                <a:latin typeface="Arial" pitchFamily="34" charset="0"/>
              </a:rPr>
              <a:t/>
            </a:r>
            <a:br>
              <a:rPr lang="mn-MN" sz="2700" dirty="0" smtClean="0">
                <a:solidFill>
                  <a:schemeClr val="accent5">
                    <a:lumMod val="50000"/>
                  </a:schemeClr>
                </a:solidFill>
                <a:latin typeface="Arial" pitchFamily="34" charset="0"/>
              </a:rPr>
            </a:br>
            <a:r>
              <a:rPr lang="mn-MN" sz="2700" dirty="0" smtClean="0">
                <a:solidFill>
                  <a:schemeClr val="accent5">
                    <a:lumMod val="50000"/>
                  </a:schemeClr>
                </a:solidFill>
                <a:latin typeface="Arial" pitchFamily="34" charset="0"/>
              </a:rPr>
              <a:t>       </a:t>
            </a:r>
            <a:br>
              <a:rPr lang="mn-MN" sz="2700" dirty="0" smtClean="0">
                <a:solidFill>
                  <a:schemeClr val="accent5">
                    <a:lumMod val="50000"/>
                  </a:schemeClr>
                </a:solidFill>
                <a:latin typeface="Arial" pitchFamily="34" charset="0"/>
              </a:rPr>
            </a:br>
            <a:r>
              <a:rPr lang="mn-MN" sz="2700" dirty="0" smtClean="0">
                <a:solidFill>
                  <a:schemeClr val="accent5">
                    <a:lumMod val="50000"/>
                  </a:schemeClr>
                </a:solidFill>
                <a:latin typeface="Arial" pitchFamily="34" charset="0"/>
              </a:rPr>
              <a:t>     </a:t>
            </a:r>
            <a:r>
              <a:rPr lang="mn-MN" sz="3100" dirty="0" smtClean="0">
                <a:solidFill>
                  <a:schemeClr val="accent5">
                    <a:lumMod val="50000"/>
                  </a:schemeClr>
                </a:solidFill>
                <a:latin typeface="Arial" pitchFamily="34" charset="0"/>
              </a:rPr>
              <a:t>Тайлангийн аудитын  /нэгтгэл/ талаар</a:t>
            </a:r>
            <a:r>
              <a:rPr lang="mn-MN" dirty="0" smtClean="0"/>
              <a:t/>
            </a:r>
            <a:br>
              <a:rPr lang="mn-MN" dirty="0" smtClean="0"/>
            </a:br>
            <a:endParaRPr lang="en-US" dirty="0"/>
          </a:p>
        </p:txBody>
      </p:sp>
      <p:sp>
        <p:nvSpPr>
          <p:cNvPr id="4" name="Footer Placeholder 3"/>
          <p:cNvSpPr>
            <a:spLocks noGrp="1"/>
          </p:cNvSpPr>
          <p:nvPr>
            <p:ph type="ftr" sz="quarter" idx="11"/>
          </p:nvPr>
        </p:nvSpPr>
        <p:spPr>
          <a:xfrm flipV="1">
            <a:off x="4379913" y="6773863"/>
            <a:ext cx="801687" cy="84137"/>
          </a:xfrm>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7BA617C-E57E-4315-A14D-4DCBDB0FB658}" type="slidenum">
              <a:rPr lang="en-US" smtClean="0"/>
              <a:pPr>
                <a:defRPr/>
              </a:pPr>
              <a:t>4</a:t>
            </a:fld>
            <a:endParaRPr lang="en-US"/>
          </a:p>
        </p:txBody>
      </p:sp>
      <p:pic>
        <p:nvPicPr>
          <p:cNvPr id="6" name="Picture 3"/>
          <p:cNvPicPr>
            <a:picLocks noChangeAspect="1" noChangeArrowheads="1"/>
          </p:cNvPicPr>
          <p:nvPr/>
        </p:nvPicPr>
        <p:blipFill>
          <a:blip r:embed="rId2" cstate="print"/>
          <a:srcRect/>
          <a:stretch>
            <a:fillRect/>
          </a:stretch>
        </p:blipFill>
        <p:spPr bwMode="auto">
          <a:xfrm>
            <a:off x="7772400" y="0"/>
            <a:ext cx="1371600" cy="1447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457200"/>
            <a:ext cx="5867400" cy="609600"/>
          </a:xfrm>
        </p:spPr>
        <p:txBody>
          <a:bodyPr>
            <a:normAutofit/>
          </a:bodyPr>
          <a:lstStyle/>
          <a:p>
            <a:r>
              <a:rPr lang="mn-MN" sz="2800" dirty="0" smtClean="0">
                <a:solidFill>
                  <a:schemeClr val="accent5"/>
                </a:solidFill>
              </a:rPr>
              <a:t>        </a:t>
            </a:r>
            <a:r>
              <a:rPr lang="mn-MN" sz="3200" dirty="0" smtClean="0">
                <a:solidFill>
                  <a:srgbClr val="000000"/>
                </a:solidFill>
              </a:rPr>
              <a:t>Татварын бүрэлдхүүн</a:t>
            </a:r>
            <a:endParaRPr lang="en-US" sz="3200" u="sng" dirty="0">
              <a:solidFill>
                <a:srgbClr val="000000"/>
              </a:solidFill>
            </a:endParaRPr>
          </a:p>
        </p:txBody>
      </p:sp>
      <p:sp>
        <p:nvSpPr>
          <p:cNvPr id="5" name="Slide Number Placeholder 4"/>
          <p:cNvSpPr>
            <a:spLocks noGrp="1"/>
          </p:cNvSpPr>
          <p:nvPr>
            <p:ph type="sldNum" sz="quarter" idx="12"/>
          </p:nvPr>
        </p:nvSpPr>
        <p:spPr/>
        <p:txBody>
          <a:bodyPr/>
          <a:lstStyle/>
          <a:p>
            <a:pPr>
              <a:defRPr/>
            </a:pPr>
            <a:fld id="{E7BA617C-E57E-4315-A14D-4DCBDB0FB658}" type="slidenum">
              <a:rPr lang="en-US" smtClean="0"/>
              <a:pPr>
                <a:defRPr/>
              </a:pPr>
              <a:t>5</a:t>
            </a:fld>
            <a:endParaRPr lang="en-US"/>
          </a:p>
        </p:txBody>
      </p:sp>
      <p:sp>
        <p:nvSpPr>
          <p:cNvPr id="6" name="Content Placeholder 5"/>
          <p:cNvSpPr>
            <a:spLocks noGrp="1"/>
          </p:cNvSpPr>
          <p:nvPr>
            <p:ph idx="1"/>
          </p:nvPr>
        </p:nvSpPr>
        <p:spPr>
          <a:xfrm>
            <a:off x="457200" y="1219200"/>
            <a:ext cx="8229600" cy="5181600"/>
          </a:xfrm>
        </p:spPr>
        <p:txBody>
          <a:bodyPr/>
          <a:lstStyle/>
          <a:p>
            <a:pPr marL="623887" indent="-514350">
              <a:buNone/>
            </a:pPr>
            <a:endParaRPr lang="mn-MN" sz="2000" dirty="0" smtClean="0">
              <a:solidFill>
                <a:srgbClr val="000000"/>
              </a:solidFill>
              <a:latin typeface="Arial Mon" pitchFamily="34" charset="0"/>
            </a:endParaRPr>
          </a:p>
          <a:p>
            <a:pPr marL="623887" indent="-514350">
              <a:buNone/>
            </a:pPr>
            <a:endParaRPr lang="mn-MN" sz="2000" dirty="0" smtClean="0">
              <a:solidFill>
                <a:srgbClr val="000000"/>
              </a:solidFill>
              <a:latin typeface="Arial Mon" pitchFamily="34" charset="0"/>
            </a:endParaRPr>
          </a:p>
        </p:txBody>
      </p:sp>
      <p:pic>
        <p:nvPicPr>
          <p:cNvPr id="7" name="Picture 3"/>
          <p:cNvPicPr>
            <a:picLocks noChangeAspect="1" noChangeArrowheads="1"/>
          </p:cNvPicPr>
          <p:nvPr/>
        </p:nvPicPr>
        <p:blipFill>
          <a:blip r:embed="rId3" cstate="print"/>
          <a:srcRect/>
          <a:stretch>
            <a:fillRect/>
          </a:stretch>
        </p:blipFill>
        <p:spPr bwMode="auto">
          <a:xfrm>
            <a:off x="7772400" y="0"/>
            <a:ext cx="1371600" cy="1447800"/>
          </a:xfrm>
          <a:prstGeom prst="rect">
            <a:avLst/>
          </a:prstGeom>
          <a:noFill/>
          <a:ln w="9525">
            <a:noFill/>
            <a:miter lim="800000"/>
            <a:headEnd/>
            <a:tailEnd/>
          </a:ln>
        </p:spPr>
      </p:pic>
      <p:graphicFrame>
        <p:nvGraphicFramePr>
          <p:cNvPr id="8" name="Diagram 7"/>
          <p:cNvGraphicFramePr/>
          <p:nvPr/>
        </p:nvGraphicFramePr>
        <p:xfrm>
          <a:off x="1219200" y="1219200"/>
          <a:ext cx="6553200" cy="4267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9"/>
          <p:cNvSpPr/>
          <p:nvPr/>
        </p:nvSpPr>
        <p:spPr>
          <a:xfrm>
            <a:off x="990600" y="5486400"/>
            <a:ext cx="7239000" cy="646331"/>
          </a:xfrm>
          <a:prstGeom prst="rect">
            <a:avLst/>
          </a:prstGeom>
        </p:spPr>
        <p:txBody>
          <a:bodyPr wrap="square">
            <a:spAutoFit/>
          </a:bodyPr>
          <a:lstStyle/>
          <a:p>
            <a:r>
              <a:rPr lang="mn-MN" dirty="0" smtClean="0">
                <a:solidFill>
                  <a:srgbClr val="000000"/>
                </a:solidFill>
              </a:rPr>
              <a:t>Татварын ерөнхий хуулийн 5.1 дэх заалт: Монгол Улсын татвар нь татвар, хураамж, төлбөр /цаашид </a:t>
            </a:r>
            <a:r>
              <a:rPr lang="en-US" dirty="0" smtClean="0">
                <a:solidFill>
                  <a:srgbClr val="000000"/>
                </a:solidFill>
              </a:rPr>
              <a:t>“</a:t>
            </a:r>
            <a:r>
              <a:rPr lang="mn-MN" dirty="0" smtClean="0">
                <a:solidFill>
                  <a:srgbClr val="000000"/>
                </a:solidFill>
              </a:rPr>
              <a:t>татвар </a:t>
            </a:r>
            <a:r>
              <a:rPr lang="en-US" dirty="0" smtClean="0">
                <a:solidFill>
                  <a:srgbClr val="000000"/>
                </a:solidFill>
              </a:rPr>
              <a:t>”</a:t>
            </a:r>
            <a:r>
              <a:rPr lang="mn-MN" dirty="0" smtClean="0">
                <a:solidFill>
                  <a:srgbClr val="000000"/>
                </a:solidFill>
              </a:rPr>
              <a:t> гэх /-өөс бүрдэнэ.</a:t>
            </a:r>
            <a:endParaRPr lang="en-US"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04800"/>
            <a:ext cx="6705600" cy="1066800"/>
          </a:xfrm>
        </p:spPr>
        <p:txBody>
          <a:bodyPr>
            <a:normAutofit/>
          </a:bodyPr>
          <a:lstStyle/>
          <a:p>
            <a:r>
              <a:rPr lang="mn-MN" sz="2800" dirty="0" smtClean="0">
                <a:solidFill>
                  <a:schemeClr val="accent5"/>
                </a:solidFill>
              </a:rPr>
              <a:t>         </a:t>
            </a:r>
            <a:r>
              <a:rPr lang="mn-MN" sz="3200" dirty="0" smtClean="0">
                <a:solidFill>
                  <a:srgbClr val="000000"/>
                </a:solidFill>
              </a:rPr>
              <a:t>Төсөв нь бүрдэж байгаа болон зарцуулах байдлаараа</a:t>
            </a:r>
            <a:endParaRPr lang="en-US" sz="3200" u="sng" dirty="0">
              <a:solidFill>
                <a:srgbClr val="000000"/>
              </a:solidFill>
            </a:endParaRPr>
          </a:p>
        </p:txBody>
      </p:sp>
      <p:sp>
        <p:nvSpPr>
          <p:cNvPr id="5" name="Slide Number Placeholder 4"/>
          <p:cNvSpPr>
            <a:spLocks noGrp="1"/>
          </p:cNvSpPr>
          <p:nvPr>
            <p:ph type="sldNum" sz="quarter" idx="12"/>
          </p:nvPr>
        </p:nvSpPr>
        <p:spPr/>
        <p:txBody>
          <a:bodyPr/>
          <a:lstStyle/>
          <a:p>
            <a:pPr>
              <a:defRPr/>
            </a:pPr>
            <a:fld id="{E7BA617C-E57E-4315-A14D-4DCBDB0FB658}" type="slidenum">
              <a:rPr lang="en-US" smtClean="0"/>
              <a:pPr>
                <a:defRPr/>
              </a:pPr>
              <a:t>6</a:t>
            </a:fld>
            <a:endParaRPr lang="en-US"/>
          </a:p>
        </p:txBody>
      </p:sp>
      <p:sp>
        <p:nvSpPr>
          <p:cNvPr id="6" name="Content Placeholder 5"/>
          <p:cNvSpPr>
            <a:spLocks noGrp="1"/>
          </p:cNvSpPr>
          <p:nvPr>
            <p:ph idx="1"/>
          </p:nvPr>
        </p:nvSpPr>
        <p:spPr>
          <a:xfrm>
            <a:off x="457200" y="1219200"/>
            <a:ext cx="8229600" cy="5181600"/>
          </a:xfrm>
        </p:spPr>
        <p:txBody>
          <a:bodyPr/>
          <a:lstStyle/>
          <a:p>
            <a:pPr marL="623887" indent="-514350">
              <a:buNone/>
            </a:pPr>
            <a:endParaRPr lang="mn-MN" sz="2000" dirty="0" smtClean="0">
              <a:solidFill>
                <a:srgbClr val="000000"/>
              </a:solidFill>
              <a:latin typeface="Arial Mon" pitchFamily="34" charset="0"/>
            </a:endParaRPr>
          </a:p>
          <a:p>
            <a:pPr marL="623887" indent="-514350">
              <a:buNone/>
            </a:pPr>
            <a:endParaRPr lang="mn-MN" sz="2000" dirty="0" smtClean="0">
              <a:solidFill>
                <a:srgbClr val="000000"/>
              </a:solidFill>
              <a:latin typeface="Arial Mon" pitchFamily="34" charset="0"/>
            </a:endParaRPr>
          </a:p>
        </p:txBody>
      </p:sp>
      <p:pic>
        <p:nvPicPr>
          <p:cNvPr id="7" name="Picture 3"/>
          <p:cNvPicPr>
            <a:picLocks noChangeAspect="1" noChangeArrowheads="1"/>
          </p:cNvPicPr>
          <p:nvPr/>
        </p:nvPicPr>
        <p:blipFill>
          <a:blip r:embed="rId3" cstate="print"/>
          <a:srcRect/>
          <a:stretch>
            <a:fillRect/>
          </a:stretch>
        </p:blipFill>
        <p:spPr bwMode="auto">
          <a:xfrm>
            <a:off x="7772400" y="0"/>
            <a:ext cx="1371600" cy="1447800"/>
          </a:xfrm>
          <a:prstGeom prst="rect">
            <a:avLst/>
          </a:prstGeom>
          <a:noFill/>
          <a:ln w="9525">
            <a:noFill/>
            <a:miter lim="800000"/>
            <a:headEnd/>
            <a:tailEnd/>
          </a:ln>
        </p:spPr>
      </p:pic>
      <p:graphicFrame>
        <p:nvGraphicFramePr>
          <p:cNvPr id="8" name="Diagram 7"/>
          <p:cNvGraphicFramePr/>
          <p:nvPr/>
        </p:nvGraphicFramePr>
        <p:xfrm>
          <a:off x="609600" y="1219200"/>
          <a:ext cx="7848600" cy="5257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7239000" cy="990600"/>
          </a:xfrm>
        </p:spPr>
        <p:txBody>
          <a:bodyPr>
            <a:normAutofit/>
          </a:bodyPr>
          <a:lstStyle/>
          <a:p>
            <a:r>
              <a:rPr lang="mn-MN" sz="2800" dirty="0" smtClean="0">
                <a:solidFill>
                  <a:srgbClr val="000000"/>
                </a:solidFill>
              </a:rPr>
              <a:t>      Татварууд төсөвт хувиарлагдах нь</a:t>
            </a:r>
            <a:endParaRPr lang="en-US" sz="2800" u="sng" dirty="0">
              <a:solidFill>
                <a:srgbClr val="000000"/>
              </a:solidFill>
            </a:endParaRPr>
          </a:p>
        </p:txBody>
      </p:sp>
      <p:sp>
        <p:nvSpPr>
          <p:cNvPr id="5" name="Slide Number Placeholder 4"/>
          <p:cNvSpPr>
            <a:spLocks noGrp="1"/>
          </p:cNvSpPr>
          <p:nvPr>
            <p:ph type="sldNum" sz="quarter" idx="12"/>
          </p:nvPr>
        </p:nvSpPr>
        <p:spPr/>
        <p:txBody>
          <a:bodyPr/>
          <a:lstStyle/>
          <a:p>
            <a:pPr>
              <a:defRPr/>
            </a:pPr>
            <a:fld id="{E7BA617C-E57E-4315-A14D-4DCBDB0FB658}" type="slidenum">
              <a:rPr lang="en-US" smtClean="0"/>
              <a:pPr>
                <a:defRPr/>
              </a:pPr>
              <a:t>7</a:t>
            </a:fld>
            <a:endParaRPr lang="en-US"/>
          </a:p>
        </p:txBody>
      </p:sp>
      <p:sp>
        <p:nvSpPr>
          <p:cNvPr id="6" name="Content Placeholder 5"/>
          <p:cNvSpPr>
            <a:spLocks noGrp="1"/>
          </p:cNvSpPr>
          <p:nvPr>
            <p:ph idx="1"/>
          </p:nvPr>
        </p:nvSpPr>
        <p:spPr>
          <a:xfrm>
            <a:off x="457200" y="1219200"/>
            <a:ext cx="8229600" cy="5181600"/>
          </a:xfrm>
        </p:spPr>
        <p:txBody>
          <a:bodyPr/>
          <a:lstStyle/>
          <a:p>
            <a:pPr marL="623887" indent="-514350">
              <a:buNone/>
            </a:pPr>
            <a:endParaRPr lang="mn-MN" sz="2000" dirty="0" smtClean="0">
              <a:solidFill>
                <a:srgbClr val="000000"/>
              </a:solidFill>
              <a:latin typeface="Arial Mon" pitchFamily="34" charset="0"/>
            </a:endParaRPr>
          </a:p>
          <a:p>
            <a:pPr marL="623887" indent="-514350">
              <a:buNone/>
            </a:pPr>
            <a:endParaRPr lang="mn-MN" sz="2000" dirty="0" smtClean="0">
              <a:solidFill>
                <a:srgbClr val="000000"/>
              </a:solidFill>
              <a:latin typeface="Arial Mon" pitchFamily="34" charset="0"/>
            </a:endParaRPr>
          </a:p>
        </p:txBody>
      </p:sp>
      <p:pic>
        <p:nvPicPr>
          <p:cNvPr id="7" name="Picture 3"/>
          <p:cNvPicPr>
            <a:picLocks noChangeAspect="1" noChangeArrowheads="1"/>
          </p:cNvPicPr>
          <p:nvPr/>
        </p:nvPicPr>
        <p:blipFill>
          <a:blip r:embed="rId2" cstate="print"/>
          <a:srcRect/>
          <a:stretch>
            <a:fillRect/>
          </a:stretch>
        </p:blipFill>
        <p:spPr bwMode="auto">
          <a:xfrm>
            <a:off x="7772400" y="0"/>
            <a:ext cx="1371600" cy="1447800"/>
          </a:xfrm>
          <a:prstGeom prst="rect">
            <a:avLst/>
          </a:prstGeom>
          <a:noFill/>
          <a:ln w="9525">
            <a:noFill/>
            <a:miter lim="800000"/>
            <a:headEnd/>
            <a:tailEnd/>
          </a:ln>
        </p:spPr>
      </p:pic>
      <p:graphicFrame>
        <p:nvGraphicFramePr>
          <p:cNvPr id="11" name="Table 10"/>
          <p:cNvGraphicFramePr>
            <a:graphicFrameLocks noGrp="1"/>
          </p:cNvGraphicFramePr>
          <p:nvPr/>
        </p:nvGraphicFramePr>
        <p:xfrm>
          <a:off x="533400" y="1219201"/>
          <a:ext cx="7772400" cy="5214492"/>
        </p:xfrm>
        <a:graphic>
          <a:graphicData uri="http://schemas.openxmlformats.org/drawingml/2006/table">
            <a:tbl>
              <a:tblPr firstRow="1" bandRow="1">
                <a:tableStyleId>{5C22544A-7EE6-4342-B048-85BDC9FD1C3A}</a:tableStyleId>
              </a:tblPr>
              <a:tblGrid>
                <a:gridCol w="4090737"/>
                <a:gridCol w="3681663"/>
              </a:tblGrid>
              <a:tr h="324175">
                <a:tc>
                  <a:txBody>
                    <a:bodyPr/>
                    <a:lstStyle/>
                    <a:p>
                      <a:pPr algn="ctr" rtl="0" fontAlgn="t"/>
                      <a:r>
                        <a:rPr lang="mn-MN" sz="1800" u="none" strike="noStrike" dirty="0">
                          <a:solidFill>
                            <a:srgbClr val="000000"/>
                          </a:solidFill>
                        </a:rPr>
                        <a:t>Орон нутгийн төсөв </a:t>
                      </a:r>
                      <a:endParaRPr lang="mn-MN" sz="1800" b="1"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t"/>
                      <a:r>
                        <a:rPr lang="mn-MN" sz="1800" u="none" strike="noStrike" dirty="0">
                          <a:solidFill>
                            <a:srgbClr val="000000"/>
                          </a:solidFill>
                        </a:rPr>
                        <a:t>      Улсын төсөв </a:t>
                      </a:r>
                      <a:endParaRPr lang="mn-MN" sz="1800" b="1"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235">
                <a:tc>
                  <a:txBody>
                    <a:bodyPr/>
                    <a:lstStyle/>
                    <a:p>
                      <a:pPr algn="ctr" rtl="0" fontAlgn="t"/>
                      <a:r>
                        <a:rPr lang="mn-MN" sz="1600" u="none" strike="noStrike" dirty="0">
                          <a:solidFill>
                            <a:srgbClr val="000000"/>
                          </a:solidFill>
                        </a:rPr>
                        <a:t>Маягт-4. Орон нутгийн ЗДТГ тайлагнадаг </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ru-RU" sz="1600" u="none" strike="noStrike" dirty="0">
                          <a:solidFill>
                            <a:srgbClr val="000000"/>
                          </a:solidFill>
                        </a:rPr>
                        <a:t> Маягт -5. Яам агентлаг тайлагнадаг. </a:t>
                      </a:r>
                      <a:endParaRPr lang="ru-RU"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1464">
                <a:tc>
                  <a:txBody>
                    <a:bodyPr/>
                    <a:lstStyle/>
                    <a:p>
                      <a:pPr algn="ctr" rtl="0" fontAlgn="t"/>
                      <a:r>
                        <a:rPr lang="mn-MN" sz="1600" u="none" strike="noStrike" dirty="0">
                          <a:solidFill>
                            <a:srgbClr val="000000"/>
                          </a:solidFill>
                        </a:rPr>
                        <a:t>Үл хөдлөх эд хөрөнгийн албан татвар </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mn-MN" sz="1600" u="none" strike="noStrike" dirty="0">
                          <a:solidFill>
                            <a:srgbClr val="000000"/>
                          </a:solidFill>
                        </a:rPr>
                        <a:t>Аж ахуйн нэгжийн орлогын албан </a:t>
                      </a:r>
                      <a:r>
                        <a:rPr lang="mn-MN" sz="1600" u="none" strike="noStrike" dirty="0" smtClean="0">
                          <a:solidFill>
                            <a:srgbClr val="000000"/>
                          </a:solidFill>
                        </a:rPr>
                        <a:t>татвар </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3005">
                <a:tc>
                  <a:txBody>
                    <a:bodyPr/>
                    <a:lstStyle/>
                    <a:p>
                      <a:pPr algn="ctr" rtl="0" fontAlgn="t"/>
                      <a:r>
                        <a:rPr lang="mn-MN" sz="1600" u="none" strike="noStrike" dirty="0">
                          <a:solidFill>
                            <a:srgbClr val="000000"/>
                          </a:solidFill>
                        </a:rPr>
                        <a:t>АТБӨЯХАТатвар</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mn-MN" sz="1600" u="none" strike="noStrike" dirty="0">
                          <a:solidFill>
                            <a:srgbClr val="000000"/>
                          </a:solidFill>
                        </a:rPr>
                        <a:t>Нэмэгдсэн өртгийн албан татвар</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720">
                <a:tc>
                  <a:txBody>
                    <a:bodyPr/>
                    <a:lstStyle/>
                    <a:p>
                      <a:pPr algn="ctr" rtl="0" fontAlgn="t"/>
                      <a:r>
                        <a:rPr lang="mn-MN" sz="1600" u="none" strike="noStrike" dirty="0">
                          <a:solidFill>
                            <a:srgbClr val="000000"/>
                          </a:solidFill>
                        </a:rPr>
                        <a:t>Газрын төлбөр</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mn-MN" sz="1600" u="none" strike="noStrike" dirty="0">
                          <a:solidFill>
                            <a:srgbClr val="000000"/>
                          </a:solidFill>
                        </a:rPr>
                        <a:t>Ашигт малтмалын нөөц ашигласны төлбөр</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0604">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mn-MN" sz="1600" u="none" strike="noStrike" dirty="0" smtClean="0">
                          <a:solidFill>
                            <a:srgbClr val="000000"/>
                          </a:solidFill>
                        </a:rPr>
                        <a:t>Түгээмэл тархацтай ашигт малтмалын нөөц ашигласны төлбөр</a:t>
                      </a:r>
                    </a:p>
                    <a:p>
                      <a:pPr algn="ctr" rtl="0" fontAlgn="t"/>
                      <a:r>
                        <a:rPr lang="en-US" sz="1600" u="none" strike="noStrike" dirty="0">
                          <a:solidFill>
                            <a:srgbClr val="000000"/>
                          </a:solidFill>
                        </a:rPr>
                        <a:t> </a:t>
                      </a:r>
                      <a:endParaRPr lang="en-US"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mn-MN" sz="1600" u="none" strike="noStrike" dirty="0">
                          <a:solidFill>
                            <a:srgbClr val="000000"/>
                          </a:solidFill>
                        </a:rPr>
                        <a:t>Гаалийн албан </a:t>
                      </a:r>
                      <a:r>
                        <a:rPr lang="mn-MN" sz="1600" u="none" strike="noStrike" dirty="0" smtClean="0">
                          <a:solidFill>
                            <a:srgbClr val="000000"/>
                          </a:solidFill>
                        </a:rPr>
                        <a:t>татвар, дизель</a:t>
                      </a:r>
                      <a:r>
                        <a:rPr lang="mn-MN" sz="1600" u="none" strike="noStrike" baseline="0" dirty="0" smtClean="0">
                          <a:solidFill>
                            <a:srgbClr val="000000"/>
                          </a:solidFill>
                        </a:rPr>
                        <a:t> түлшний татвар, </a:t>
                      </a:r>
                      <a:r>
                        <a:rPr lang="mn-MN" sz="1600" u="none" strike="noStrike" dirty="0" smtClean="0">
                          <a:solidFill>
                            <a:srgbClr val="000000"/>
                          </a:solidFill>
                        </a:rPr>
                        <a:t>дизель</a:t>
                      </a:r>
                      <a:r>
                        <a:rPr lang="mn-MN" sz="1600" u="none" strike="noStrike" baseline="0" dirty="0" smtClean="0">
                          <a:solidFill>
                            <a:srgbClr val="000000"/>
                          </a:solidFill>
                        </a:rPr>
                        <a:t> түлшний онцгой татвар, НӨАТатвар</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529">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mn-MN" sz="1600" u="none" strike="noStrike" dirty="0" smtClean="0">
                          <a:solidFill>
                            <a:srgbClr val="000000"/>
                          </a:solidFill>
                        </a:rPr>
                        <a:t>Усны нөөц ашигласнытөлбөр</a:t>
                      </a:r>
                    </a:p>
                    <a:p>
                      <a:pPr algn="ctr" rtl="0" fontAlgn="t"/>
                      <a:r>
                        <a:rPr lang="en-US" sz="1600" u="none" strike="noStrike" dirty="0">
                          <a:solidFill>
                            <a:srgbClr val="000000"/>
                          </a:solidFill>
                        </a:rPr>
                        <a:t> </a:t>
                      </a:r>
                      <a:endParaRPr lang="en-US"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mn-MN" sz="1600" u="none" strike="noStrike" dirty="0">
                          <a:solidFill>
                            <a:srgbClr val="000000"/>
                          </a:solidFill>
                        </a:rPr>
                        <a:t>НД болон ЭМД-ын шимтгэл</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524">
                <a:tc>
                  <a:txBody>
                    <a:bodyPr/>
                    <a:lstStyle/>
                    <a:p>
                      <a:pPr algn="ctr" rtl="0" fontAlgn="t"/>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mn-MN" sz="1600" u="none" strike="noStrike" dirty="0">
                          <a:solidFill>
                            <a:srgbClr val="000000"/>
                          </a:solidFill>
                        </a:rPr>
                        <a:t>Ашигт малтмалын ТЗ-ын төлбөр</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859">
                <a:tc>
                  <a:txBody>
                    <a:bodyPr/>
                    <a:lstStyle/>
                    <a:p>
                      <a:pPr algn="ctr" rtl="0" fontAlgn="t"/>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mn-MN" sz="1600" u="none" strike="noStrike" dirty="0">
                          <a:solidFill>
                            <a:srgbClr val="000000"/>
                          </a:solidFill>
                        </a:rPr>
                        <a:t>Агаарын бохирдлын төлбөр (түүхий нүүрс олборлогч ААН-ийн)</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4859">
                <a:tc gridSpan="2">
                  <a:txBody>
                    <a:bodyPr/>
                    <a:lstStyle/>
                    <a:p>
                      <a:pPr algn="ctr" rtl="0" fontAlgn="t"/>
                      <a:r>
                        <a:rPr lang="mn-MN" sz="1600" u="none" strike="noStrike" dirty="0">
                          <a:solidFill>
                            <a:srgbClr val="000000"/>
                          </a:solidFill>
                        </a:rPr>
                        <a:t>Гадаад мэргэжилтны ажлын байрны төлбөр</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solidFill>
                      <a:schemeClr val="tx1">
                        <a:lumMod val="40000"/>
                        <a:lumOff val="60000"/>
                      </a:schemeClr>
                    </a:solidFill>
                  </a:tcPr>
                </a:tc>
              </a:tr>
              <a:tr h="454859">
                <a:tc gridSpan="2">
                  <a:txBody>
                    <a:bodyPr/>
                    <a:lstStyle/>
                    <a:p>
                      <a:pPr algn="ctr" rtl="0" fontAlgn="t"/>
                      <a:r>
                        <a:rPr lang="mn-MN" sz="1600" u="none" strike="noStrike" dirty="0">
                          <a:solidFill>
                            <a:srgbClr val="000000"/>
                          </a:solidFill>
                        </a:rPr>
                        <a:t>Байгаль хамгаалах зардлын 50 хувийг тусгай дансанд төвлөрүүлсэн дүн</a:t>
                      </a:r>
                      <a:endParaRPr lang="mn-MN" sz="1600" b="0" i="0" u="none" strike="noStrike" dirty="0">
                        <a:solidFill>
                          <a:srgbClr val="000000"/>
                        </a:solidFill>
                        <a:latin typeface="Arial Mon"/>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solidFill>
                      <a:schemeClr val="tx1">
                        <a:lumMod val="40000"/>
                        <a:lumOff val="6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5272616"/>
        </p:xfrm>
        <a:graphic>
          <a:graphicData uri="http://schemas.openxmlformats.org/drawingml/2006/table">
            <a:tbl>
              <a:tblPr firstRow="1" bandRow="1">
                <a:tableStyleId>{5C22544A-7EE6-4342-B048-85BDC9FD1C3A}</a:tableStyleId>
              </a:tblPr>
              <a:tblGrid>
                <a:gridCol w="609600"/>
                <a:gridCol w="7620000"/>
              </a:tblGrid>
              <a:tr h="427513">
                <a:tc>
                  <a:txBody>
                    <a:bodyPr/>
                    <a:lstStyle/>
                    <a:p>
                      <a:r>
                        <a:rPr lang="mn-MN" dirty="0" smtClean="0">
                          <a:solidFill>
                            <a:srgbClr val="000000"/>
                          </a:solidFill>
                        </a:rPr>
                        <a:t>№</a:t>
                      </a:r>
                      <a:endParaRPr lang="en-US"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mn-MN" dirty="0" smtClean="0">
                          <a:solidFill>
                            <a:srgbClr val="000000"/>
                          </a:solidFill>
                        </a:rPr>
                        <a:t>                                   Асуудлууд</a:t>
                      </a:r>
                      <a:endParaRPr lang="en-US"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0383">
                <a:tc>
                  <a:txBody>
                    <a:bodyPr/>
                    <a:lstStyle/>
                    <a:p>
                      <a:pPr algn="ctr"/>
                      <a:r>
                        <a:rPr lang="mn-MN" dirty="0" smtClean="0">
                          <a:solidFill>
                            <a:srgbClr val="000000"/>
                          </a:solidFill>
                        </a:rPr>
                        <a:t>1</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800" baseline="0" dirty="0" smtClean="0">
                          <a:solidFill>
                            <a:srgbClr val="000000"/>
                          </a:solidFill>
                        </a:rPr>
                        <a:t>Тайлан гаргасан мэргэжилтэн нь тайланг гаргах явцдаа тайланд тусгасан орлогын дэлгэрэнгүй бүртгэл, жагсаалтыг бэлтгэх </a:t>
                      </a:r>
                      <a:r>
                        <a:rPr lang="en-US" sz="1800" dirty="0" smtClean="0">
                          <a:solidFill>
                            <a:srgbClr val="000000"/>
                          </a:solidFill>
                        </a:rPr>
                        <a:t>(</a:t>
                      </a:r>
                      <a:r>
                        <a:rPr lang="mn-MN" sz="1800" dirty="0" smtClean="0">
                          <a:solidFill>
                            <a:srgbClr val="000000"/>
                          </a:solidFill>
                        </a:rPr>
                        <a:t>Ямар аймаг сумын , ямар дансанд , хэзээ тушаасан болох тухай</a:t>
                      </a:r>
                      <a:r>
                        <a:rPr lang="en-US" sz="1800" dirty="0" smtClean="0">
                          <a:solidFill>
                            <a:srgbClr val="000000"/>
                          </a:solidFill>
                        </a:rPr>
                        <a:t>)</a:t>
                      </a:r>
                      <a:r>
                        <a:rPr lang="mn-MN" sz="1800" dirty="0" smtClean="0">
                          <a:solidFill>
                            <a:srgbClr val="000000"/>
                          </a:solidFill>
                        </a:rPr>
                        <a:t>.</a:t>
                      </a:r>
                      <a:r>
                        <a:rPr lang="mn-MN" sz="1800" baseline="0" dirty="0" smtClean="0">
                          <a:solidFill>
                            <a:srgbClr val="000000"/>
                          </a:solidFill>
                        </a:rPr>
                        <a:t> Энэ жагсаалт гаргасан бол тохиолдолд зөрүү үүссэн үед тодруулгыг хийхэд хялбар байх болно.</a:t>
                      </a:r>
                      <a:endParaRPr lang="en-US" sz="1800" baseline="0" dirty="0" smtClean="0">
                        <a:solidFill>
                          <a:srgbClr val="000000"/>
                        </a:solidFill>
                      </a:endParaRPr>
                    </a:p>
                    <a:p>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59389">
                <a:tc>
                  <a:txBody>
                    <a:bodyPr/>
                    <a:lstStyle/>
                    <a:p>
                      <a:r>
                        <a:rPr lang="mn-MN" dirty="0" smtClean="0">
                          <a:solidFill>
                            <a:srgbClr val="000000"/>
                          </a:solidFill>
                        </a:rPr>
                        <a:t>2</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mn-MN" dirty="0" smtClean="0">
                          <a:solidFill>
                            <a:srgbClr val="000000"/>
                          </a:solidFill>
                        </a:rPr>
                        <a:t>АТБӨЯХ-ийн</a:t>
                      </a:r>
                      <a:r>
                        <a:rPr lang="mn-MN" baseline="0" dirty="0" smtClean="0">
                          <a:solidFill>
                            <a:srgbClr val="000000"/>
                          </a:solidFill>
                        </a:rPr>
                        <a:t> албан татвар дээр зөрүү их үүсдэг. Шалтгаан нь  ихэвчлэн тээврийн хэрэгслийнхээ шилжилт хөдөлгөөнийг ТА-нд бүртгүүлээгүйгээс болдог. Иймд жилийн эцэст татварын албаны мэдээллийн санд бүртгэлтэй байгаа АТБӨЯХ-ийн бүртгэл болон төлөлтэй тулган нягтлах шаардлагатай.</a:t>
                      </a:r>
                    </a:p>
                    <a:p>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0383">
                <a:tc>
                  <a:txBody>
                    <a:bodyPr/>
                    <a:lstStyle/>
                    <a:p>
                      <a:r>
                        <a:rPr lang="mn-MN" dirty="0" smtClean="0">
                          <a:solidFill>
                            <a:srgbClr val="000000"/>
                          </a:solidFill>
                        </a:rPr>
                        <a:t>3</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800" baseline="0" dirty="0" smtClean="0">
                          <a:solidFill>
                            <a:srgbClr val="000000"/>
                          </a:solidFill>
                        </a:rPr>
                        <a:t>Харилцан хамааралтай бусад компанийн</a:t>
                      </a:r>
                      <a:r>
                        <a:rPr lang="en-US" sz="1800" baseline="0" dirty="0" smtClean="0">
                          <a:solidFill>
                            <a:srgbClr val="000000"/>
                          </a:solidFill>
                        </a:rPr>
                        <a:t> </a:t>
                      </a:r>
                      <a:r>
                        <a:rPr lang="mn-MN" sz="1800" baseline="0" dirty="0" smtClean="0">
                          <a:solidFill>
                            <a:srgbClr val="000000"/>
                          </a:solidFill>
                        </a:rPr>
                        <a:t>орлоготой холин тайлагнахгүй байх. Төлбөрийн баримт дээр төлбөр хамаарах ААН-ийн нэр регистрыг тодорхой бичих. Гаргацгүй, ойлгомжгүй бол  тодорхойгүй орлогод бүртгэгддэг</a:t>
                      </a:r>
                      <a:endParaRPr lang="en-US" sz="1800" baseline="0" dirty="0" smtClean="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itle 2"/>
          <p:cNvSpPr>
            <a:spLocks noGrp="1"/>
          </p:cNvSpPr>
          <p:nvPr>
            <p:ph type="title"/>
          </p:nvPr>
        </p:nvSpPr>
        <p:spPr>
          <a:xfrm>
            <a:off x="457200" y="457200"/>
            <a:ext cx="8229600" cy="685800"/>
          </a:xfrm>
        </p:spPr>
        <p:txBody>
          <a:bodyPr>
            <a:normAutofit/>
          </a:bodyPr>
          <a:lstStyle/>
          <a:p>
            <a:r>
              <a:rPr lang="mn-MN" sz="3200" b="0" dirty="0" smtClean="0">
                <a:solidFill>
                  <a:srgbClr val="000000"/>
                </a:solidFill>
                <a:latin typeface="Arial" pitchFamily="34" charset="0"/>
                <a:cs typeface="Arial" pitchFamily="34" charset="0"/>
              </a:rPr>
              <a:t>    Тайлан гаргахад анхаарах асуудлууд</a:t>
            </a:r>
            <a:endParaRPr lang="en-US" sz="3200" b="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7BA617C-E57E-4315-A14D-4DCBDB0FB658}"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smtClean="0">
              <a:solidFill>
                <a:srgbClr val="000000"/>
              </a:solidFill>
            </a:endParaRPr>
          </a:p>
          <a:p>
            <a:pPr>
              <a:buNone/>
            </a:pPr>
            <a:endParaRPr lang="en-US" b="1" dirty="0" smtClean="0">
              <a:solidFill>
                <a:srgbClr val="000000"/>
              </a:solidFill>
            </a:endParaRPr>
          </a:p>
          <a:p>
            <a:endParaRPr lang="en-US" dirty="0"/>
          </a:p>
        </p:txBody>
      </p:sp>
      <p:sp>
        <p:nvSpPr>
          <p:cNvPr id="3" name="Title 2"/>
          <p:cNvSpPr>
            <a:spLocks noGrp="1"/>
          </p:cNvSpPr>
          <p:nvPr>
            <p:ph type="title"/>
          </p:nvPr>
        </p:nvSpPr>
        <p:spPr/>
        <p:txBody>
          <a:bodyPr>
            <a:normAutofit/>
          </a:bodyPr>
          <a:lstStyle/>
          <a:p>
            <a:r>
              <a:rPr lang="mn-MN" sz="4400" b="0" dirty="0" smtClean="0">
                <a:solidFill>
                  <a:srgbClr val="000000"/>
                </a:solidFill>
                <a:latin typeface="Arial" pitchFamily="34" charset="0"/>
                <a:cs typeface="Arial" pitchFamily="34" charset="0"/>
              </a:rPr>
              <a:t> </a:t>
            </a:r>
            <a:r>
              <a:rPr lang="mn-MN" sz="3100" b="0" dirty="0" smtClean="0">
                <a:solidFill>
                  <a:srgbClr val="000000"/>
                </a:solidFill>
                <a:latin typeface="Arial" pitchFamily="34" charset="0"/>
                <a:cs typeface="Arial" pitchFamily="34" charset="0"/>
              </a:rPr>
              <a:t>Тайлан гаргахад анхаарах асуудлууд</a:t>
            </a:r>
            <a:endParaRPr lang="en-US" sz="3100" dirty="0"/>
          </a:p>
        </p:txBody>
      </p:sp>
      <p:sp>
        <p:nvSpPr>
          <p:cNvPr id="5" name="Slide Number Placeholder 4"/>
          <p:cNvSpPr>
            <a:spLocks noGrp="1"/>
          </p:cNvSpPr>
          <p:nvPr>
            <p:ph type="sldNum" sz="quarter" idx="12"/>
          </p:nvPr>
        </p:nvSpPr>
        <p:spPr/>
        <p:txBody>
          <a:bodyPr/>
          <a:lstStyle/>
          <a:p>
            <a:pPr>
              <a:defRPr/>
            </a:pPr>
            <a:fld id="{E7BA617C-E57E-4315-A14D-4DCBDB0FB658}" type="slidenum">
              <a:rPr lang="en-US" smtClean="0"/>
              <a:pPr>
                <a:defRPr/>
              </a:pPr>
              <a:t>9</a:t>
            </a:fld>
            <a:endParaRPr lang="en-US"/>
          </a:p>
        </p:txBody>
      </p:sp>
      <p:graphicFrame>
        <p:nvGraphicFramePr>
          <p:cNvPr id="7" name="Content Placeholder 5"/>
          <p:cNvGraphicFramePr>
            <a:graphicFrameLocks/>
          </p:cNvGraphicFramePr>
          <p:nvPr/>
        </p:nvGraphicFramePr>
        <p:xfrm>
          <a:off x="457200" y="1219200"/>
          <a:ext cx="8229600" cy="5060064"/>
        </p:xfrm>
        <a:graphic>
          <a:graphicData uri="http://schemas.openxmlformats.org/drawingml/2006/table">
            <a:tbl>
              <a:tblPr firstRow="1" bandRow="1">
                <a:tableStyleId>{5C22544A-7EE6-4342-B048-85BDC9FD1C3A}</a:tableStyleId>
              </a:tblPr>
              <a:tblGrid>
                <a:gridCol w="609600"/>
                <a:gridCol w="7620000"/>
              </a:tblGrid>
              <a:tr h="378341">
                <a:tc>
                  <a:txBody>
                    <a:bodyPr/>
                    <a:lstStyle/>
                    <a:p>
                      <a:r>
                        <a:rPr lang="mn-MN" dirty="0" smtClean="0">
                          <a:solidFill>
                            <a:srgbClr val="000000"/>
                          </a:solidFill>
                        </a:rPr>
                        <a:t>№</a:t>
                      </a:r>
                      <a:endParaRPr lang="en-US"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mn-MN" dirty="0" smtClean="0">
                          <a:solidFill>
                            <a:srgbClr val="000000"/>
                          </a:solidFill>
                        </a:rPr>
                        <a:t>                                   Асуудлууд</a:t>
                      </a:r>
                      <a:endParaRPr lang="en-US" b="1"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6563">
                <a:tc>
                  <a:txBody>
                    <a:bodyPr/>
                    <a:lstStyle/>
                    <a:p>
                      <a:r>
                        <a:rPr lang="mn-MN" dirty="0" smtClean="0">
                          <a:solidFill>
                            <a:srgbClr val="000000"/>
                          </a:solidFill>
                        </a:rPr>
                        <a:t>4</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800" baseline="0" dirty="0" smtClean="0">
                          <a:solidFill>
                            <a:srgbClr val="000000"/>
                          </a:solidFill>
                        </a:rPr>
                        <a:t>Татварын орлогыг  зөвхөн тухайн төрлийн татварын дансанд тушаах</a:t>
                      </a:r>
                      <a:r>
                        <a:rPr lang="en-US" sz="1800" baseline="0" dirty="0" smtClean="0">
                          <a:solidFill>
                            <a:srgbClr val="000000"/>
                          </a:solidFill>
                        </a:rPr>
                        <a:t> (</a:t>
                      </a:r>
                      <a:r>
                        <a:rPr lang="mn-MN" sz="1800" baseline="0" dirty="0" smtClean="0">
                          <a:solidFill>
                            <a:srgbClr val="000000"/>
                          </a:solidFill>
                        </a:rPr>
                        <a:t>Ямар нэгэн сангийн дансанд тушаахгүй байхад анхаарах. Газар болон усны төлбөрийг байгаль хамгаалах санд тушаасан тохиолдолууд давтагдсан.</a:t>
                      </a:r>
                      <a:r>
                        <a:rPr lang="en-US" sz="1800" baseline="0" dirty="0" smtClean="0">
                          <a:solidFill>
                            <a:srgbClr val="000000"/>
                          </a:solidFill>
                        </a:rPr>
                        <a:t>)</a:t>
                      </a:r>
                    </a:p>
                    <a:p>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5958">
                <a:tc>
                  <a:txBody>
                    <a:bodyPr/>
                    <a:lstStyle/>
                    <a:p>
                      <a:r>
                        <a:rPr lang="mn-MN" dirty="0" smtClean="0">
                          <a:solidFill>
                            <a:srgbClr val="000000"/>
                          </a:solidFill>
                        </a:rPr>
                        <a:t>5</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800" dirty="0" smtClean="0">
                          <a:solidFill>
                            <a:srgbClr val="000000"/>
                          </a:solidFill>
                        </a:rPr>
                        <a:t>Татварын алба татварын хяналт шалгалтын актаар ногдуулж төлүүлсэн татвар, төлбөрийг тухайн  холбогдох нэр төрлийн татварын орлогод тооцон ОҮИТБС</a:t>
                      </a:r>
                      <a:r>
                        <a:rPr lang="mn-MN" sz="1800" baseline="0" dirty="0" smtClean="0">
                          <a:solidFill>
                            <a:srgbClr val="000000"/>
                          </a:solidFill>
                        </a:rPr>
                        <a:t>Т  </a:t>
                      </a:r>
                      <a:r>
                        <a:rPr lang="mn-MN" sz="1800" dirty="0" smtClean="0">
                          <a:solidFill>
                            <a:srgbClr val="000000"/>
                          </a:solidFill>
                        </a:rPr>
                        <a:t>тайлагнадаг. Үүнийг</a:t>
                      </a:r>
                      <a:r>
                        <a:rPr lang="mn-MN" sz="1800" baseline="0" dirty="0" smtClean="0">
                          <a:solidFill>
                            <a:srgbClr val="000000"/>
                          </a:solidFill>
                        </a:rPr>
                        <a:t> татвар төлөгч хүү торгуулийн орлого дээр тайлагнан зөрүү үүсгэдэг тул анхаарна уу.</a:t>
                      </a:r>
                      <a:endParaRPr lang="en-US" sz="1800" dirty="0" smtClean="0">
                        <a:solidFill>
                          <a:srgbClr val="000000"/>
                        </a:solidFill>
                      </a:endParaRPr>
                    </a:p>
                    <a:p>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800">
                <a:tc>
                  <a:txBody>
                    <a:bodyPr/>
                    <a:lstStyle/>
                    <a:p>
                      <a:r>
                        <a:rPr lang="mn-MN" dirty="0" smtClean="0">
                          <a:solidFill>
                            <a:srgbClr val="000000"/>
                          </a:solidFill>
                        </a:rPr>
                        <a:t>6</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rtl="0"/>
                      <a:r>
                        <a:rPr lang="mn-MN" sz="1800" dirty="0" smtClean="0">
                          <a:solidFill>
                            <a:srgbClr val="000000"/>
                          </a:solidFill>
                        </a:rPr>
                        <a:t>Нэмэгдсэн өртгийн албан татвар нь Гаалийн ерөнхий газарт болон Татварын ерөнхий газарт төлөгддөг тул ангилан салгаж бүртгэл хийх</a:t>
                      </a:r>
                      <a:endParaRPr lang="en-US" sz="1800" dirty="0">
                        <a:solidFill>
                          <a:srgbClr val="000000"/>
                        </a:solidFill>
                        <a:latin typeface="Arial Mon"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55">
      <a:dk1>
        <a:srgbClr val="0066FF"/>
      </a:dk1>
      <a:lt1>
        <a:sysClr val="window" lastClr="FFFFFF"/>
      </a:lt1>
      <a:dk2>
        <a:srgbClr val="0066FF"/>
      </a:dk2>
      <a:lt2>
        <a:srgbClr val="DEF5FA"/>
      </a:lt2>
      <a:accent1>
        <a:srgbClr val="CCFF66"/>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55">
    <a:dk1>
      <a:srgbClr val="0066FF"/>
    </a:dk1>
    <a:lt1>
      <a:sysClr val="window" lastClr="FFFFFF"/>
    </a:lt1>
    <a:dk2>
      <a:srgbClr val="0066FF"/>
    </a:dk2>
    <a:lt2>
      <a:srgbClr val="DEF5FA"/>
    </a:lt2>
    <a:accent1>
      <a:srgbClr val="CCFF66"/>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ustom 55">
    <a:dk1>
      <a:srgbClr val="0066FF"/>
    </a:dk1>
    <a:lt1>
      <a:sysClr val="window" lastClr="FFFFFF"/>
    </a:lt1>
    <a:dk2>
      <a:srgbClr val="0066FF"/>
    </a:dk2>
    <a:lt2>
      <a:srgbClr val="DEF5FA"/>
    </a:lt2>
    <a:accent1>
      <a:srgbClr val="CCFF66"/>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ustom 55">
    <a:dk1>
      <a:srgbClr val="0066FF"/>
    </a:dk1>
    <a:lt1>
      <a:sysClr val="window" lastClr="FFFFFF"/>
    </a:lt1>
    <a:dk2>
      <a:srgbClr val="0066FF"/>
    </a:dk2>
    <a:lt2>
      <a:srgbClr val="DEF5FA"/>
    </a:lt2>
    <a:accent1>
      <a:srgbClr val="CCFF66"/>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ustom 55">
    <a:dk1>
      <a:srgbClr val="0066FF"/>
    </a:dk1>
    <a:lt1>
      <a:sysClr val="window" lastClr="FFFFFF"/>
    </a:lt1>
    <a:dk2>
      <a:srgbClr val="0066FF"/>
    </a:dk2>
    <a:lt2>
      <a:srgbClr val="DEF5FA"/>
    </a:lt2>
    <a:accent1>
      <a:srgbClr val="CCFF66"/>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3959</TotalTime>
  <Words>804</Words>
  <Application>Microsoft Office PowerPoint</Application>
  <PresentationFormat>On-screen Show (4:3)</PresentationFormat>
  <Paragraphs>97</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Slide 1</vt:lpstr>
      <vt:lpstr>  Засгийн газрын тайлангийн талаар</vt:lpstr>
      <vt:lpstr>ОҮИТБС-ын үндсэн зарчим</vt:lpstr>
      <vt:lpstr>                 Тайлангийн аудитын  /нэгтгэл/ талаар </vt:lpstr>
      <vt:lpstr>        Татварын бүрэлдхүүн</vt:lpstr>
      <vt:lpstr>         Төсөв нь бүрдэж байгаа болон зарцуулах байдлаараа</vt:lpstr>
      <vt:lpstr>      Татварууд төсөвт хувиарлагдах нь</vt:lpstr>
      <vt:lpstr>    Тайлан гаргахад анхаарах асуудлууд</vt:lpstr>
      <vt:lpstr> Тайлан гаргахад анхаарах асуудлууд</vt:lpstr>
      <vt:lpstr>Эрдэс баялгийн салбарын татварын орлого </vt:lpstr>
      <vt:lpstr>Татварын орлогын мэдээ /бүтээгдэхүүний нэр төрлөөр/</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Enkhtuya.Da</dc:creator>
  <cp:lastModifiedBy>delgermaa</cp:lastModifiedBy>
  <cp:revision>430</cp:revision>
  <dcterms:created xsi:type="dcterms:W3CDTF">2006-08-16T00:00:00Z</dcterms:created>
  <dcterms:modified xsi:type="dcterms:W3CDTF">2014-03-19T06:33:31Z</dcterms:modified>
</cp:coreProperties>
</file>