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97" r:id="rId3"/>
    <p:sldId id="289" r:id="rId4"/>
    <p:sldId id="299" r:id="rId5"/>
    <p:sldId id="302" r:id="rId6"/>
    <p:sldId id="296" r:id="rId7"/>
    <p:sldId id="288" r:id="rId8"/>
    <p:sldId id="294" r:id="rId9"/>
    <p:sldId id="293" r:id="rId10"/>
    <p:sldId id="291" r:id="rId11"/>
    <p:sldId id="292" r:id="rId12"/>
    <p:sldId id="275" r:id="rId13"/>
    <p:sldId id="303" r:id="rId14"/>
    <p:sldId id="300" r:id="rId15"/>
    <p:sldId id="290" r:id="rId16"/>
    <p:sldId id="295"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28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125"/>
    <a:srgbClr val="283F19"/>
    <a:srgbClr val="F9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snapToGrid="0">
      <p:cViewPr>
        <p:scale>
          <a:sx n="81" d="100"/>
          <a:sy n="81" d="100"/>
        </p:scale>
        <p:origin x="-258" y="-7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B55C8-8A5D-4AFA-B850-F90CE7191B55}" type="doc">
      <dgm:prSet loTypeId="urn:microsoft.com/office/officeart/2005/8/layout/chevron1" loCatId="process" qsTypeId="urn:microsoft.com/office/officeart/2005/8/quickstyle/simple3" qsCatId="simple" csTypeId="urn:microsoft.com/office/officeart/2005/8/colors/colorful4" csCatId="colorful" phldr="1"/>
      <dgm:spPr/>
    </dgm:pt>
    <dgm:pt modelId="{6F51303F-A4C2-476C-A334-CA8006967A38}">
      <dgm:prSet phldrT="[Text]" custT="1"/>
      <dgm:spPr>
        <a:xfrm>
          <a:off x="0" y="56896"/>
          <a:ext cx="1096466" cy="438586"/>
        </a:xfrm>
        <a:prstGeom prst="chevron">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mn-MN" sz="1600" b="1" dirty="0">
              <a:solidFill>
                <a:sysClr val="windowText" lastClr="000000"/>
              </a:solidFill>
              <a:latin typeface="Times New Roman" panose="02020603050405020304" pitchFamily="18" charset="0"/>
              <a:ea typeface="+mn-ea"/>
              <a:cs typeface="Times New Roman" panose="02020603050405020304" pitchFamily="18" charset="0"/>
            </a:rPr>
            <a:t>Орц</a:t>
          </a:r>
          <a:endParaRPr lang="en-US" sz="16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716D20C1-0EC3-4832-AF10-C81C78A4C7ED}" type="parTrans" cxnId="{AA9F61BE-1D50-47B7-B01F-DF013857A305}">
      <dgm:prSet/>
      <dgm:spPr/>
      <dgm:t>
        <a:bodyPr/>
        <a:lstStyle/>
        <a:p>
          <a:endParaRPr lang="en-US"/>
        </a:p>
      </dgm:t>
    </dgm:pt>
    <dgm:pt modelId="{F1199CF4-279C-401F-A71B-94B381F739A4}" type="sibTrans" cxnId="{AA9F61BE-1D50-47B7-B01F-DF013857A305}">
      <dgm:prSet/>
      <dgm:spPr/>
      <dgm:t>
        <a:bodyPr/>
        <a:lstStyle/>
        <a:p>
          <a:endParaRPr lang="en-US"/>
        </a:p>
      </dgm:t>
    </dgm:pt>
    <dgm:pt modelId="{7A7EE639-C098-4670-95C1-C1E3F5674FE2}">
      <dgm:prSet phldrT="[Text]" custT="1"/>
      <dgm:spPr>
        <a:xfrm>
          <a:off x="986819" y="56896"/>
          <a:ext cx="1096466" cy="438586"/>
        </a:xfrm>
        <a:prstGeom prst="chevron">
          <a:avLst/>
        </a:prstGeom>
        <a:gradFill rotWithShape="0">
          <a:gsLst>
            <a:gs pos="0">
              <a:srgbClr val="FFC000">
                <a:hueOff val="1732615"/>
                <a:satOff val="-7995"/>
                <a:lumOff val="294"/>
                <a:alphaOff val="0"/>
                <a:lumMod val="110000"/>
                <a:satMod val="105000"/>
                <a:tint val="67000"/>
              </a:srgbClr>
            </a:gs>
            <a:gs pos="50000">
              <a:srgbClr val="FFC000">
                <a:hueOff val="1732615"/>
                <a:satOff val="-7995"/>
                <a:lumOff val="294"/>
                <a:alphaOff val="0"/>
                <a:lumMod val="105000"/>
                <a:satMod val="103000"/>
                <a:tint val="73000"/>
              </a:srgbClr>
            </a:gs>
            <a:gs pos="100000">
              <a:srgbClr val="FFC000">
                <a:hueOff val="1732615"/>
                <a:satOff val="-7995"/>
                <a:lumOff val="294"/>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mn-MN" sz="1600" b="1" dirty="0" smtClean="0">
              <a:solidFill>
                <a:sysClr val="windowText" lastClr="000000"/>
              </a:solidFill>
              <a:latin typeface="Times New Roman" panose="02020603050405020304" pitchFamily="18" charset="0"/>
              <a:ea typeface="+mn-ea"/>
              <a:cs typeface="Times New Roman" panose="02020603050405020304" pitchFamily="18" charset="0"/>
            </a:rPr>
            <a:t>Үйлдвэрлэл</a:t>
          </a:r>
          <a:r>
            <a:rPr lang="en-US" sz="1600" b="1" dirty="0" smtClean="0">
              <a:solidFill>
                <a:sysClr val="windowText" lastClr="000000"/>
              </a:solidFill>
              <a:latin typeface="Times New Roman" panose="02020603050405020304" pitchFamily="18" charset="0"/>
              <a:ea typeface="+mn-ea"/>
              <a:cs typeface="Times New Roman" panose="02020603050405020304" pitchFamily="18" charset="0"/>
            </a:rPr>
            <a:t> </a:t>
          </a:r>
          <a:endParaRPr lang="en-US" sz="16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2287A03A-C04C-4B68-B387-000E75FA26A2}" type="parTrans" cxnId="{565D08C6-C99E-4C56-AA48-E25D2D38B98C}">
      <dgm:prSet/>
      <dgm:spPr/>
      <dgm:t>
        <a:bodyPr/>
        <a:lstStyle/>
        <a:p>
          <a:endParaRPr lang="en-US"/>
        </a:p>
      </dgm:t>
    </dgm:pt>
    <dgm:pt modelId="{A694923E-3075-4563-B7A4-898F380179B3}" type="sibTrans" cxnId="{565D08C6-C99E-4C56-AA48-E25D2D38B98C}">
      <dgm:prSet/>
      <dgm:spPr/>
      <dgm:t>
        <a:bodyPr/>
        <a:lstStyle/>
        <a:p>
          <a:endParaRPr lang="en-US"/>
        </a:p>
      </dgm:t>
    </dgm:pt>
    <dgm:pt modelId="{B20C4C04-B3B2-4C5F-ADC1-08AF20812487}">
      <dgm:prSet phldrT="[Text]" custT="1"/>
      <dgm:spPr>
        <a:xfrm>
          <a:off x="1973639" y="56896"/>
          <a:ext cx="1096466" cy="438586"/>
        </a:xfrm>
        <a:prstGeom prst="chevron">
          <a:avLst/>
        </a:prstGeom>
        <a:gradFill rotWithShape="0">
          <a:gsLst>
            <a:gs pos="0">
              <a:srgbClr val="FFC000">
                <a:hueOff val="3465231"/>
                <a:satOff val="-15989"/>
                <a:lumOff val="588"/>
                <a:alphaOff val="0"/>
                <a:lumMod val="110000"/>
                <a:satMod val="105000"/>
                <a:tint val="67000"/>
              </a:srgbClr>
            </a:gs>
            <a:gs pos="50000">
              <a:srgbClr val="FFC000">
                <a:hueOff val="3465231"/>
                <a:satOff val="-15989"/>
                <a:lumOff val="588"/>
                <a:alphaOff val="0"/>
                <a:lumMod val="105000"/>
                <a:satMod val="103000"/>
                <a:tint val="73000"/>
              </a:srgbClr>
            </a:gs>
            <a:gs pos="100000">
              <a:srgbClr val="FFC000">
                <a:hueOff val="3465231"/>
                <a:satOff val="-15989"/>
                <a:lumOff val="58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mn-MN" sz="1600" b="1">
              <a:solidFill>
                <a:sysClr val="windowText" lastClr="000000"/>
              </a:solidFill>
              <a:latin typeface="Times New Roman" panose="02020603050405020304" pitchFamily="18" charset="0"/>
              <a:ea typeface="+mn-ea"/>
              <a:cs typeface="Times New Roman" panose="02020603050405020304" pitchFamily="18" charset="0"/>
            </a:rPr>
            <a:t>Тээвэр</a:t>
          </a:r>
          <a:endParaRPr lang="en-US" sz="1600" b="1">
            <a:solidFill>
              <a:sysClr val="windowText" lastClr="000000"/>
            </a:solidFill>
            <a:latin typeface="Times New Roman" panose="02020603050405020304" pitchFamily="18" charset="0"/>
            <a:ea typeface="+mn-ea"/>
            <a:cs typeface="Times New Roman" panose="02020603050405020304" pitchFamily="18" charset="0"/>
          </a:endParaRPr>
        </a:p>
      </dgm:t>
    </dgm:pt>
    <dgm:pt modelId="{AE98CA96-1C39-490D-81AD-C6B9283D61BB}" type="parTrans" cxnId="{031EC1AF-131F-4628-8251-B2D50FCB9643}">
      <dgm:prSet/>
      <dgm:spPr/>
      <dgm:t>
        <a:bodyPr/>
        <a:lstStyle/>
        <a:p>
          <a:endParaRPr lang="en-US"/>
        </a:p>
      </dgm:t>
    </dgm:pt>
    <dgm:pt modelId="{69667457-4886-45BE-871A-F523674F9925}" type="sibTrans" cxnId="{031EC1AF-131F-4628-8251-B2D50FCB9643}">
      <dgm:prSet/>
      <dgm:spPr/>
      <dgm:t>
        <a:bodyPr/>
        <a:lstStyle/>
        <a:p>
          <a:endParaRPr lang="en-US"/>
        </a:p>
      </dgm:t>
    </dgm:pt>
    <dgm:pt modelId="{276E1D7E-8CB0-4E89-9A0A-FFBE1EE984DA}">
      <dgm:prSet custT="1"/>
      <dgm:spPr>
        <a:xfrm>
          <a:off x="2960459" y="56896"/>
          <a:ext cx="1096466" cy="438586"/>
        </a:xfrm>
        <a:prstGeom prst="chevron">
          <a:avLst/>
        </a:prstGeom>
        <a:gradFill rotWithShape="0">
          <a:gsLst>
            <a:gs pos="0">
              <a:srgbClr val="FFC000">
                <a:hueOff val="5197846"/>
                <a:satOff val="-23984"/>
                <a:lumOff val="883"/>
                <a:alphaOff val="0"/>
                <a:lumMod val="110000"/>
                <a:satMod val="105000"/>
                <a:tint val="67000"/>
              </a:srgbClr>
            </a:gs>
            <a:gs pos="50000">
              <a:srgbClr val="FFC000">
                <a:hueOff val="5197846"/>
                <a:satOff val="-23984"/>
                <a:lumOff val="883"/>
                <a:alphaOff val="0"/>
                <a:lumMod val="105000"/>
                <a:satMod val="103000"/>
                <a:tint val="73000"/>
              </a:srgbClr>
            </a:gs>
            <a:gs pos="100000">
              <a:srgbClr val="FFC000">
                <a:hueOff val="5197846"/>
                <a:satOff val="-23984"/>
                <a:lumOff val="883"/>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mn-MN" sz="1600" b="1">
              <a:solidFill>
                <a:sysClr val="windowText" lastClr="000000"/>
              </a:solidFill>
              <a:latin typeface="Times New Roman" panose="02020603050405020304" pitchFamily="18" charset="0"/>
              <a:ea typeface="+mn-ea"/>
              <a:cs typeface="Times New Roman" panose="02020603050405020304" pitchFamily="18" charset="0"/>
            </a:rPr>
            <a:t>Агуулах</a:t>
          </a:r>
          <a:endParaRPr lang="en-US" sz="1600" b="1">
            <a:solidFill>
              <a:sysClr val="windowText" lastClr="000000"/>
            </a:solidFill>
            <a:latin typeface="Times New Roman" panose="02020603050405020304" pitchFamily="18" charset="0"/>
            <a:ea typeface="+mn-ea"/>
            <a:cs typeface="Times New Roman" panose="02020603050405020304" pitchFamily="18" charset="0"/>
          </a:endParaRPr>
        </a:p>
      </dgm:t>
    </dgm:pt>
    <dgm:pt modelId="{9800B8B9-EA24-436D-8F17-AB58AF4D34EC}" type="parTrans" cxnId="{13355367-59A1-40EF-A64A-C045176D5892}">
      <dgm:prSet/>
      <dgm:spPr/>
      <dgm:t>
        <a:bodyPr/>
        <a:lstStyle/>
        <a:p>
          <a:endParaRPr lang="en-US"/>
        </a:p>
      </dgm:t>
    </dgm:pt>
    <dgm:pt modelId="{DE8B9D99-B438-4BB1-B6A9-064BB4192B0F}" type="sibTrans" cxnId="{13355367-59A1-40EF-A64A-C045176D5892}">
      <dgm:prSet/>
      <dgm:spPr/>
      <dgm:t>
        <a:bodyPr/>
        <a:lstStyle/>
        <a:p>
          <a:endParaRPr lang="en-US"/>
        </a:p>
      </dgm:t>
    </dgm:pt>
    <dgm:pt modelId="{B80E67F8-0563-4FC5-B685-9A6AF465C783}">
      <dgm:prSet custT="1"/>
      <dgm:spPr>
        <a:xfrm>
          <a:off x="3947279" y="56896"/>
          <a:ext cx="1096466" cy="438586"/>
        </a:xfrm>
        <a:prstGeom prst="chevron">
          <a:avLst/>
        </a:prstGeom>
        <a:gradFill rotWithShape="0">
          <a:gsLst>
            <a:gs pos="0">
              <a:srgbClr val="FFC000">
                <a:hueOff val="6930461"/>
                <a:satOff val="-31979"/>
                <a:lumOff val="1177"/>
                <a:alphaOff val="0"/>
                <a:lumMod val="110000"/>
                <a:satMod val="105000"/>
                <a:tint val="67000"/>
              </a:srgbClr>
            </a:gs>
            <a:gs pos="50000">
              <a:srgbClr val="FFC000">
                <a:hueOff val="6930461"/>
                <a:satOff val="-31979"/>
                <a:lumOff val="1177"/>
                <a:alphaOff val="0"/>
                <a:lumMod val="105000"/>
                <a:satMod val="103000"/>
                <a:tint val="73000"/>
              </a:srgbClr>
            </a:gs>
            <a:gs pos="100000">
              <a:srgbClr val="FFC000">
                <a:hueOff val="6930461"/>
                <a:satOff val="-31979"/>
                <a:lumOff val="117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mn-MN" sz="1600" b="1" dirty="0" smtClean="0">
              <a:solidFill>
                <a:sysClr val="windowText" lastClr="000000"/>
              </a:solidFill>
              <a:latin typeface="Times New Roman" panose="02020603050405020304" pitchFamily="18" charset="0"/>
              <a:ea typeface="+mn-ea"/>
              <a:cs typeface="Times New Roman" panose="02020603050405020304" pitchFamily="18" charset="0"/>
            </a:rPr>
            <a:t>Боловсруу-лалт</a:t>
          </a:r>
          <a:endParaRPr lang="en-US" sz="16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9EF4B848-98CA-4F12-91F5-CC3CB54298B7}" type="parTrans" cxnId="{48E3C8A9-D388-44B4-80FE-F045C6CB4952}">
      <dgm:prSet/>
      <dgm:spPr/>
      <dgm:t>
        <a:bodyPr/>
        <a:lstStyle/>
        <a:p>
          <a:endParaRPr lang="en-US"/>
        </a:p>
      </dgm:t>
    </dgm:pt>
    <dgm:pt modelId="{F44724FD-DBB4-4C1F-BDA4-CEEEFAD8886F}" type="sibTrans" cxnId="{48E3C8A9-D388-44B4-80FE-F045C6CB4952}">
      <dgm:prSet/>
      <dgm:spPr/>
      <dgm:t>
        <a:bodyPr/>
        <a:lstStyle/>
        <a:p>
          <a:endParaRPr lang="en-US"/>
        </a:p>
      </dgm:t>
    </dgm:pt>
    <dgm:pt modelId="{EC75890F-7B57-4607-B584-0E4D7917D38E}">
      <dgm:prSet custT="1"/>
      <dgm:spPr>
        <a:xfrm>
          <a:off x="4934098" y="56896"/>
          <a:ext cx="1096466" cy="438586"/>
        </a:xfrm>
        <a:prstGeom prst="chevron">
          <a:avLst/>
        </a:prstGeom>
        <a:gradFill rotWithShape="0">
          <a:gsLst>
            <a:gs pos="0">
              <a:srgbClr val="FFC000">
                <a:hueOff val="8663077"/>
                <a:satOff val="-39973"/>
                <a:lumOff val="1471"/>
                <a:alphaOff val="0"/>
                <a:lumMod val="110000"/>
                <a:satMod val="105000"/>
                <a:tint val="67000"/>
              </a:srgbClr>
            </a:gs>
            <a:gs pos="50000">
              <a:srgbClr val="FFC000">
                <a:hueOff val="8663077"/>
                <a:satOff val="-39973"/>
                <a:lumOff val="1471"/>
                <a:alphaOff val="0"/>
                <a:lumMod val="105000"/>
                <a:satMod val="103000"/>
                <a:tint val="73000"/>
              </a:srgbClr>
            </a:gs>
            <a:gs pos="100000">
              <a:srgbClr val="FFC000">
                <a:hueOff val="8663077"/>
                <a:satOff val="-39973"/>
                <a:lumOff val="1471"/>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mn-MN" sz="1600" b="1" dirty="0" smtClean="0">
              <a:solidFill>
                <a:sysClr val="windowText" lastClr="000000"/>
              </a:solidFill>
              <a:latin typeface="Times New Roman" panose="02020603050405020304" pitchFamily="18" charset="0"/>
              <a:ea typeface="+mn-ea"/>
              <a:cs typeface="Times New Roman" panose="02020603050405020304" pitchFamily="18" charset="0"/>
            </a:rPr>
            <a:t>Борлуу-лалт</a:t>
          </a:r>
          <a:r>
            <a:rPr lang="en-US" sz="1600" b="1" dirty="0" smtClean="0">
              <a:solidFill>
                <a:sysClr val="windowText" lastClr="000000"/>
              </a:solidFill>
              <a:latin typeface="Times New Roman" panose="02020603050405020304" pitchFamily="18" charset="0"/>
              <a:ea typeface="+mn-ea"/>
              <a:cs typeface="Times New Roman" panose="02020603050405020304" pitchFamily="18" charset="0"/>
            </a:rPr>
            <a:t> </a:t>
          </a:r>
          <a:endParaRPr lang="en-US" sz="16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6F27A304-DEE5-404F-8B46-53111347E3C7}" type="parTrans" cxnId="{C3F31110-B5EA-4F0A-964A-9DEE8B92B651}">
      <dgm:prSet/>
      <dgm:spPr/>
      <dgm:t>
        <a:bodyPr/>
        <a:lstStyle/>
        <a:p>
          <a:endParaRPr lang="en-US"/>
        </a:p>
      </dgm:t>
    </dgm:pt>
    <dgm:pt modelId="{D7D4D854-0FE2-4562-88D6-CC3EFEBFD776}" type="sibTrans" cxnId="{C3F31110-B5EA-4F0A-964A-9DEE8B92B651}">
      <dgm:prSet/>
      <dgm:spPr/>
      <dgm:t>
        <a:bodyPr/>
        <a:lstStyle/>
        <a:p>
          <a:endParaRPr lang="en-US"/>
        </a:p>
      </dgm:t>
    </dgm:pt>
    <dgm:pt modelId="{CDC60CC8-1172-4A6A-8CE3-362F39D9CE8D}">
      <dgm:prSet custT="1"/>
      <dgm:spPr>
        <a:xfrm>
          <a:off x="5920918" y="56896"/>
          <a:ext cx="1096466" cy="438586"/>
        </a:xfrm>
        <a:prstGeom prst="flowChartProcess">
          <a:avLst/>
        </a:prstGeom>
        <a:gradFill rotWithShape="0">
          <a:gsLst>
            <a:gs pos="0">
              <a:srgbClr val="FFC000">
                <a:hueOff val="10395692"/>
                <a:satOff val="-47968"/>
                <a:lumOff val="1765"/>
                <a:alphaOff val="0"/>
                <a:lumMod val="110000"/>
                <a:satMod val="105000"/>
                <a:tint val="67000"/>
              </a:srgbClr>
            </a:gs>
            <a:gs pos="50000">
              <a:srgbClr val="FFC000">
                <a:hueOff val="10395692"/>
                <a:satOff val="-47968"/>
                <a:lumOff val="1765"/>
                <a:alphaOff val="0"/>
                <a:lumMod val="105000"/>
                <a:satMod val="103000"/>
                <a:tint val="73000"/>
              </a:srgbClr>
            </a:gs>
            <a:gs pos="100000">
              <a:srgbClr val="FFC000">
                <a:hueOff val="10395692"/>
                <a:satOff val="-47968"/>
                <a:lumOff val="176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mn-MN" sz="1100" b="1" cap="all" baseline="0">
              <a:solidFill>
                <a:sysClr val="windowText" lastClr="000000"/>
              </a:solidFill>
              <a:latin typeface="Times New Roman" panose="02020603050405020304" pitchFamily="18" charset="0"/>
              <a:ea typeface="+mn-ea"/>
              <a:cs typeface="Times New Roman" panose="02020603050405020304" pitchFamily="18" charset="0"/>
            </a:rPr>
            <a:t>Хэрэглэгч</a:t>
          </a:r>
          <a:endParaRPr lang="en-US" sz="1100" b="1" cap="all" baseline="0">
            <a:solidFill>
              <a:sysClr val="windowText" lastClr="000000"/>
            </a:solidFill>
            <a:latin typeface="Times New Roman" panose="02020603050405020304" pitchFamily="18" charset="0"/>
            <a:ea typeface="+mn-ea"/>
            <a:cs typeface="Times New Roman" panose="02020603050405020304" pitchFamily="18" charset="0"/>
          </a:endParaRPr>
        </a:p>
      </dgm:t>
    </dgm:pt>
    <dgm:pt modelId="{19EC4F87-7617-44E2-A74D-47E3B34463BF}" type="parTrans" cxnId="{3603DDB1-AF78-45CB-8680-B0A29CA074EE}">
      <dgm:prSet/>
      <dgm:spPr/>
      <dgm:t>
        <a:bodyPr/>
        <a:lstStyle/>
        <a:p>
          <a:endParaRPr lang="en-US"/>
        </a:p>
      </dgm:t>
    </dgm:pt>
    <dgm:pt modelId="{66D674C3-CF44-4DEE-970B-E1CC65080506}" type="sibTrans" cxnId="{3603DDB1-AF78-45CB-8680-B0A29CA074EE}">
      <dgm:prSet/>
      <dgm:spPr/>
      <dgm:t>
        <a:bodyPr/>
        <a:lstStyle/>
        <a:p>
          <a:endParaRPr lang="en-US"/>
        </a:p>
      </dgm:t>
    </dgm:pt>
    <dgm:pt modelId="{C17110AA-CA45-4526-A732-8A9B2A8091C0}" type="pres">
      <dgm:prSet presAssocID="{AA1B55C8-8A5D-4AFA-B850-F90CE7191B55}" presName="Name0" presStyleCnt="0">
        <dgm:presLayoutVars>
          <dgm:dir/>
          <dgm:animLvl val="lvl"/>
          <dgm:resizeHandles val="exact"/>
        </dgm:presLayoutVars>
      </dgm:prSet>
      <dgm:spPr/>
    </dgm:pt>
    <dgm:pt modelId="{80F1ECF7-7C1A-4112-8A0C-4DC0B82691A1}" type="pres">
      <dgm:prSet presAssocID="{6F51303F-A4C2-476C-A334-CA8006967A38}" presName="parTxOnly" presStyleLbl="node1" presStyleIdx="0" presStyleCnt="7" custScaleX="63664" custLinFactNeighborX="-8940">
        <dgm:presLayoutVars>
          <dgm:chMax val="0"/>
          <dgm:chPref val="0"/>
          <dgm:bulletEnabled val="1"/>
        </dgm:presLayoutVars>
      </dgm:prSet>
      <dgm:spPr/>
      <dgm:t>
        <a:bodyPr/>
        <a:lstStyle/>
        <a:p>
          <a:endParaRPr lang="en-US"/>
        </a:p>
      </dgm:t>
    </dgm:pt>
    <dgm:pt modelId="{E5BF03B6-7674-45D6-9EC7-7BCBE0219783}" type="pres">
      <dgm:prSet presAssocID="{F1199CF4-279C-401F-A71B-94B381F739A4}" presName="parTxOnlySpace" presStyleCnt="0"/>
      <dgm:spPr/>
    </dgm:pt>
    <dgm:pt modelId="{FB2D9716-4A5A-4F76-B89B-AD0D428FF188}" type="pres">
      <dgm:prSet presAssocID="{7A7EE639-C098-4670-95C1-C1E3F5674FE2}" presName="parTxOnly" presStyleLbl="node1" presStyleIdx="1" presStyleCnt="7" custScaleX="89294" custLinFactNeighborX="-12132">
        <dgm:presLayoutVars>
          <dgm:chMax val="0"/>
          <dgm:chPref val="0"/>
          <dgm:bulletEnabled val="1"/>
        </dgm:presLayoutVars>
      </dgm:prSet>
      <dgm:spPr/>
      <dgm:t>
        <a:bodyPr/>
        <a:lstStyle/>
        <a:p>
          <a:endParaRPr lang="en-US"/>
        </a:p>
      </dgm:t>
    </dgm:pt>
    <dgm:pt modelId="{2221A625-104A-465D-8EEF-B71010CC0640}" type="pres">
      <dgm:prSet presAssocID="{A694923E-3075-4563-B7A4-898F380179B3}" presName="parTxOnlySpace" presStyleCnt="0"/>
      <dgm:spPr/>
    </dgm:pt>
    <dgm:pt modelId="{5F76C8A7-FDF5-4058-AAAD-7E632F10C87B}" type="pres">
      <dgm:prSet presAssocID="{B20C4C04-B3B2-4C5F-ADC1-08AF20812487}" presName="parTxOnly" presStyleLbl="node1" presStyleIdx="2" presStyleCnt="7" custScaleX="67473" custLinFactNeighborX="-24264">
        <dgm:presLayoutVars>
          <dgm:chMax val="0"/>
          <dgm:chPref val="0"/>
          <dgm:bulletEnabled val="1"/>
        </dgm:presLayoutVars>
      </dgm:prSet>
      <dgm:spPr/>
      <dgm:t>
        <a:bodyPr/>
        <a:lstStyle/>
        <a:p>
          <a:endParaRPr lang="en-US"/>
        </a:p>
      </dgm:t>
    </dgm:pt>
    <dgm:pt modelId="{00ACB6E4-8806-451E-B790-6B868230E023}" type="pres">
      <dgm:prSet presAssocID="{69667457-4886-45BE-871A-F523674F9925}" presName="parTxOnlySpace" presStyleCnt="0"/>
      <dgm:spPr/>
    </dgm:pt>
    <dgm:pt modelId="{46F35516-4290-4AA9-9E6D-2EC815F50144}" type="pres">
      <dgm:prSet presAssocID="{276E1D7E-8CB0-4E89-9A0A-FFBE1EE984DA}" presName="parTxOnly" presStyleLbl="node1" presStyleIdx="3" presStyleCnt="7" custScaleX="75717" custLinFactNeighborX="-6217">
        <dgm:presLayoutVars>
          <dgm:chMax val="0"/>
          <dgm:chPref val="0"/>
          <dgm:bulletEnabled val="1"/>
        </dgm:presLayoutVars>
      </dgm:prSet>
      <dgm:spPr/>
      <dgm:t>
        <a:bodyPr/>
        <a:lstStyle/>
        <a:p>
          <a:endParaRPr lang="en-US"/>
        </a:p>
      </dgm:t>
    </dgm:pt>
    <dgm:pt modelId="{62C9F332-5959-44A3-A49D-840DFA55B10F}" type="pres">
      <dgm:prSet presAssocID="{DE8B9D99-B438-4BB1-B6A9-064BB4192B0F}" presName="parTxOnlySpace" presStyleCnt="0"/>
      <dgm:spPr/>
    </dgm:pt>
    <dgm:pt modelId="{B3D118F3-00E9-45C3-BB57-F39F9DE80684}" type="pres">
      <dgm:prSet presAssocID="{B80E67F8-0563-4FC5-B685-9A6AF465C783}" presName="parTxOnly" presStyleLbl="node1" presStyleIdx="4" presStyleCnt="7" custScaleX="86316">
        <dgm:presLayoutVars>
          <dgm:chMax val="0"/>
          <dgm:chPref val="0"/>
          <dgm:bulletEnabled val="1"/>
        </dgm:presLayoutVars>
      </dgm:prSet>
      <dgm:spPr/>
      <dgm:t>
        <a:bodyPr/>
        <a:lstStyle/>
        <a:p>
          <a:endParaRPr lang="en-US"/>
        </a:p>
      </dgm:t>
    </dgm:pt>
    <dgm:pt modelId="{9579AA51-DA4F-419B-8C24-3221E9F72630}" type="pres">
      <dgm:prSet presAssocID="{F44724FD-DBB4-4C1F-BDA4-CEEEFAD8886F}" presName="parTxOnlySpace" presStyleCnt="0"/>
      <dgm:spPr/>
    </dgm:pt>
    <dgm:pt modelId="{64587539-05EE-427D-9F4A-D2A544ACF8F7}" type="pres">
      <dgm:prSet presAssocID="{EC75890F-7B57-4607-B584-0E4D7917D38E}" presName="parTxOnly" presStyleLbl="node1" presStyleIdx="5" presStyleCnt="7" custScaleX="73538">
        <dgm:presLayoutVars>
          <dgm:chMax val="0"/>
          <dgm:chPref val="0"/>
          <dgm:bulletEnabled val="1"/>
        </dgm:presLayoutVars>
      </dgm:prSet>
      <dgm:spPr/>
      <dgm:t>
        <a:bodyPr/>
        <a:lstStyle/>
        <a:p>
          <a:endParaRPr lang="en-US"/>
        </a:p>
      </dgm:t>
    </dgm:pt>
    <dgm:pt modelId="{339A56A3-D0C8-44B7-A952-10F9EC7813D1}" type="pres">
      <dgm:prSet presAssocID="{D7D4D854-0FE2-4562-88D6-CC3EFEBFD776}" presName="parTxOnlySpace" presStyleCnt="0"/>
      <dgm:spPr/>
    </dgm:pt>
    <dgm:pt modelId="{3CB54867-2AEC-4681-B542-6032C4114EAA}" type="pres">
      <dgm:prSet presAssocID="{CDC60CC8-1172-4A6A-8CE3-362F39D9CE8D}" presName="parTxOnly" presStyleLbl="node1" presStyleIdx="6" presStyleCnt="7" custScaleX="52111">
        <dgm:presLayoutVars>
          <dgm:chMax val="0"/>
          <dgm:chPref val="0"/>
          <dgm:bulletEnabled val="1"/>
        </dgm:presLayoutVars>
      </dgm:prSet>
      <dgm:spPr>
        <a:prstGeom prst="flowChartProcess">
          <a:avLst/>
        </a:prstGeom>
      </dgm:spPr>
      <dgm:t>
        <a:bodyPr/>
        <a:lstStyle/>
        <a:p>
          <a:endParaRPr lang="en-US"/>
        </a:p>
      </dgm:t>
    </dgm:pt>
  </dgm:ptLst>
  <dgm:cxnLst>
    <dgm:cxn modelId="{AA9F61BE-1D50-47B7-B01F-DF013857A305}" srcId="{AA1B55C8-8A5D-4AFA-B850-F90CE7191B55}" destId="{6F51303F-A4C2-476C-A334-CA8006967A38}" srcOrd="0" destOrd="0" parTransId="{716D20C1-0EC3-4832-AF10-C81C78A4C7ED}" sibTransId="{F1199CF4-279C-401F-A71B-94B381F739A4}"/>
    <dgm:cxn modelId="{3603DDB1-AF78-45CB-8680-B0A29CA074EE}" srcId="{AA1B55C8-8A5D-4AFA-B850-F90CE7191B55}" destId="{CDC60CC8-1172-4A6A-8CE3-362F39D9CE8D}" srcOrd="6" destOrd="0" parTransId="{19EC4F87-7617-44E2-A74D-47E3B34463BF}" sibTransId="{66D674C3-CF44-4DEE-970B-E1CC65080506}"/>
    <dgm:cxn modelId="{24881C95-C359-4DD9-A7A0-830D6891488B}" type="presOf" srcId="{7A7EE639-C098-4670-95C1-C1E3F5674FE2}" destId="{FB2D9716-4A5A-4F76-B89B-AD0D428FF188}" srcOrd="0" destOrd="0" presId="urn:microsoft.com/office/officeart/2005/8/layout/chevron1"/>
    <dgm:cxn modelId="{3D283E71-34F4-4FF9-AC6B-B8E0A8CA7B77}" type="presOf" srcId="{B80E67F8-0563-4FC5-B685-9A6AF465C783}" destId="{B3D118F3-00E9-45C3-BB57-F39F9DE80684}" srcOrd="0" destOrd="0" presId="urn:microsoft.com/office/officeart/2005/8/layout/chevron1"/>
    <dgm:cxn modelId="{6CBA661F-2C2E-44DA-94DD-87E935DAFA69}" type="presOf" srcId="{AA1B55C8-8A5D-4AFA-B850-F90CE7191B55}" destId="{C17110AA-CA45-4526-A732-8A9B2A8091C0}" srcOrd="0" destOrd="0" presId="urn:microsoft.com/office/officeart/2005/8/layout/chevron1"/>
    <dgm:cxn modelId="{1A5C6F21-54EF-416D-970B-A33D2D986F46}" type="presOf" srcId="{B20C4C04-B3B2-4C5F-ADC1-08AF20812487}" destId="{5F76C8A7-FDF5-4058-AAAD-7E632F10C87B}" srcOrd="0" destOrd="0" presId="urn:microsoft.com/office/officeart/2005/8/layout/chevron1"/>
    <dgm:cxn modelId="{031EC1AF-131F-4628-8251-B2D50FCB9643}" srcId="{AA1B55C8-8A5D-4AFA-B850-F90CE7191B55}" destId="{B20C4C04-B3B2-4C5F-ADC1-08AF20812487}" srcOrd="2" destOrd="0" parTransId="{AE98CA96-1C39-490D-81AD-C6B9283D61BB}" sibTransId="{69667457-4886-45BE-871A-F523674F9925}"/>
    <dgm:cxn modelId="{F697D4D3-06B9-4C92-BCED-0FD713109718}" type="presOf" srcId="{EC75890F-7B57-4607-B584-0E4D7917D38E}" destId="{64587539-05EE-427D-9F4A-D2A544ACF8F7}" srcOrd="0" destOrd="0" presId="urn:microsoft.com/office/officeart/2005/8/layout/chevron1"/>
    <dgm:cxn modelId="{48E3C8A9-D388-44B4-80FE-F045C6CB4952}" srcId="{AA1B55C8-8A5D-4AFA-B850-F90CE7191B55}" destId="{B80E67F8-0563-4FC5-B685-9A6AF465C783}" srcOrd="4" destOrd="0" parTransId="{9EF4B848-98CA-4F12-91F5-CC3CB54298B7}" sibTransId="{F44724FD-DBB4-4C1F-BDA4-CEEEFAD8886F}"/>
    <dgm:cxn modelId="{B79F1F04-2F30-4761-A0EB-303C94E26AEF}" type="presOf" srcId="{276E1D7E-8CB0-4E89-9A0A-FFBE1EE984DA}" destId="{46F35516-4290-4AA9-9E6D-2EC815F50144}" srcOrd="0" destOrd="0" presId="urn:microsoft.com/office/officeart/2005/8/layout/chevron1"/>
    <dgm:cxn modelId="{1DA1C3AE-29AC-4063-9933-D5EF811BCB31}" type="presOf" srcId="{6F51303F-A4C2-476C-A334-CA8006967A38}" destId="{80F1ECF7-7C1A-4112-8A0C-4DC0B82691A1}" srcOrd="0" destOrd="0" presId="urn:microsoft.com/office/officeart/2005/8/layout/chevron1"/>
    <dgm:cxn modelId="{80AF7B04-5444-46B5-8C79-2305E01A8743}" type="presOf" srcId="{CDC60CC8-1172-4A6A-8CE3-362F39D9CE8D}" destId="{3CB54867-2AEC-4681-B542-6032C4114EAA}" srcOrd="0" destOrd="0" presId="urn:microsoft.com/office/officeart/2005/8/layout/chevron1"/>
    <dgm:cxn modelId="{565D08C6-C99E-4C56-AA48-E25D2D38B98C}" srcId="{AA1B55C8-8A5D-4AFA-B850-F90CE7191B55}" destId="{7A7EE639-C098-4670-95C1-C1E3F5674FE2}" srcOrd="1" destOrd="0" parTransId="{2287A03A-C04C-4B68-B387-000E75FA26A2}" sibTransId="{A694923E-3075-4563-B7A4-898F380179B3}"/>
    <dgm:cxn modelId="{C3F31110-B5EA-4F0A-964A-9DEE8B92B651}" srcId="{AA1B55C8-8A5D-4AFA-B850-F90CE7191B55}" destId="{EC75890F-7B57-4607-B584-0E4D7917D38E}" srcOrd="5" destOrd="0" parTransId="{6F27A304-DEE5-404F-8B46-53111347E3C7}" sibTransId="{D7D4D854-0FE2-4562-88D6-CC3EFEBFD776}"/>
    <dgm:cxn modelId="{13355367-59A1-40EF-A64A-C045176D5892}" srcId="{AA1B55C8-8A5D-4AFA-B850-F90CE7191B55}" destId="{276E1D7E-8CB0-4E89-9A0A-FFBE1EE984DA}" srcOrd="3" destOrd="0" parTransId="{9800B8B9-EA24-436D-8F17-AB58AF4D34EC}" sibTransId="{DE8B9D99-B438-4BB1-B6A9-064BB4192B0F}"/>
    <dgm:cxn modelId="{34457307-21F6-4083-AE06-609EE87C5046}" type="presParOf" srcId="{C17110AA-CA45-4526-A732-8A9B2A8091C0}" destId="{80F1ECF7-7C1A-4112-8A0C-4DC0B82691A1}" srcOrd="0" destOrd="0" presId="urn:microsoft.com/office/officeart/2005/8/layout/chevron1"/>
    <dgm:cxn modelId="{52C62D8F-77B7-42F0-83DB-5A09B1ADC7FC}" type="presParOf" srcId="{C17110AA-CA45-4526-A732-8A9B2A8091C0}" destId="{E5BF03B6-7674-45D6-9EC7-7BCBE0219783}" srcOrd="1" destOrd="0" presId="urn:microsoft.com/office/officeart/2005/8/layout/chevron1"/>
    <dgm:cxn modelId="{64C8FFF4-77C3-4933-B342-D77A5194E150}" type="presParOf" srcId="{C17110AA-CA45-4526-A732-8A9B2A8091C0}" destId="{FB2D9716-4A5A-4F76-B89B-AD0D428FF188}" srcOrd="2" destOrd="0" presId="urn:microsoft.com/office/officeart/2005/8/layout/chevron1"/>
    <dgm:cxn modelId="{B71C7E65-6AA6-41AE-91BA-94F7ABE6FE97}" type="presParOf" srcId="{C17110AA-CA45-4526-A732-8A9B2A8091C0}" destId="{2221A625-104A-465D-8EEF-B71010CC0640}" srcOrd="3" destOrd="0" presId="urn:microsoft.com/office/officeart/2005/8/layout/chevron1"/>
    <dgm:cxn modelId="{35527686-5932-4252-85CF-96BA45CCE941}" type="presParOf" srcId="{C17110AA-CA45-4526-A732-8A9B2A8091C0}" destId="{5F76C8A7-FDF5-4058-AAAD-7E632F10C87B}" srcOrd="4" destOrd="0" presId="urn:microsoft.com/office/officeart/2005/8/layout/chevron1"/>
    <dgm:cxn modelId="{3F38065B-79D1-4C54-B7C2-E1D7A2C05B7E}" type="presParOf" srcId="{C17110AA-CA45-4526-A732-8A9B2A8091C0}" destId="{00ACB6E4-8806-451E-B790-6B868230E023}" srcOrd="5" destOrd="0" presId="urn:microsoft.com/office/officeart/2005/8/layout/chevron1"/>
    <dgm:cxn modelId="{C1F6D6F9-D773-4662-8F4D-FF62BDE642D6}" type="presParOf" srcId="{C17110AA-CA45-4526-A732-8A9B2A8091C0}" destId="{46F35516-4290-4AA9-9E6D-2EC815F50144}" srcOrd="6" destOrd="0" presId="urn:microsoft.com/office/officeart/2005/8/layout/chevron1"/>
    <dgm:cxn modelId="{2B3EBBBB-406D-4A2E-8ECE-7244677DFF01}" type="presParOf" srcId="{C17110AA-CA45-4526-A732-8A9B2A8091C0}" destId="{62C9F332-5959-44A3-A49D-840DFA55B10F}" srcOrd="7" destOrd="0" presId="urn:microsoft.com/office/officeart/2005/8/layout/chevron1"/>
    <dgm:cxn modelId="{1FFD71CB-644E-4A8C-91E2-C6BE8B1E7326}" type="presParOf" srcId="{C17110AA-CA45-4526-A732-8A9B2A8091C0}" destId="{B3D118F3-00E9-45C3-BB57-F39F9DE80684}" srcOrd="8" destOrd="0" presId="urn:microsoft.com/office/officeart/2005/8/layout/chevron1"/>
    <dgm:cxn modelId="{4AFD5BAC-D106-48A9-9983-3F1F3F344EE8}" type="presParOf" srcId="{C17110AA-CA45-4526-A732-8A9B2A8091C0}" destId="{9579AA51-DA4F-419B-8C24-3221E9F72630}" srcOrd="9" destOrd="0" presId="urn:microsoft.com/office/officeart/2005/8/layout/chevron1"/>
    <dgm:cxn modelId="{7E61A182-06E6-4F8C-930B-194AFB86CAB8}" type="presParOf" srcId="{C17110AA-CA45-4526-A732-8A9B2A8091C0}" destId="{64587539-05EE-427D-9F4A-D2A544ACF8F7}" srcOrd="10" destOrd="0" presId="urn:microsoft.com/office/officeart/2005/8/layout/chevron1"/>
    <dgm:cxn modelId="{A68C1427-B902-453C-9366-6003382C2B7D}" type="presParOf" srcId="{C17110AA-CA45-4526-A732-8A9B2A8091C0}" destId="{339A56A3-D0C8-44B7-A952-10F9EC7813D1}" srcOrd="11" destOrd="0" presId="urn:microsoft.com/office/officeart/2005/8/layout/chevron1"/>
    <dgm:cxn modelId="{B1769A95-D1E7-4E4E-BD6B-6B6D6C63109D}" type="presParOf" srcId="{C17110AA-CA45-4526-A732-8A9B2A8091C0}" destId="{3CB54867-2AEC-4681-B542-6032C4114EAA}"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1ECF7-7C1A-4112-8A0C-4DC0B82691A1}">
      <dsp:nvSpPr>
        <dsp:cNvPr id="0" name=""/>
        <dsp:cNvSpPr/>
      </dsp:nvSpPr>
      <dsp:spPr>
        <a:xfrm>
          <a:off x="0" y="0"/>
          <a:ext cx="1481300" cy="701954"/>
        </a:xfrm>
        <a:prstGeom prst="chevron">
          <a:avLst/>
        </a:prstGeom>
        <a:gradFill rotWithShape="0">
          <a:gsLst>
            <a:gs pos="0">
              <a:srgbClr val="FFC000">
                <a:hueOff val="0"/>
                <a:satOff val="0"/>
                <a:lumOff val="0"/>
                <a:alphaOff val="0"/>
                <a:lumMod val="110000"/>
                <a:satMod val="105000"/>
                <a:tint val="67000"/>
              </a:srgbClr>
            </a:gs>
            <a:gs pos="50000">
              <a:srgbClr val="FFC000">
                <a:hueOff val="0"/>
                <a:satOff val="0"/>
                <a:lumOff val="0"/>
                <a:alphaOff val="0"/>
                <a:lumMod val="105000"/>
                <a:satMod val="103000"/>
                <a:tint val="73000"/>
              </a:srgbClr>
            </a:gs>
            <a:gs pos="100000">
              <a:srgbClr val="FFC000">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mn-MN" sz="1600" b="1" kern="1200" dirty="0">
              <a:solidFill>
                <a:sysClr val="windowText" lastClr="000000"/>
              </a:solidFill>
              <a:latin typeface="Times New Roman" panose="02020603050405020304" pitchFamily="18" charset="0"/>
              <a:ea typeface="+mn-ea"/>
              <a:cs typeface="Times New Roman" panose="02020603050405020304" pitchFamily="18" charset="0"/>
            </a:rPr>
            <a:t>Орц</a:t>
          </a:r>
          <a:endParaRPr lang="en-US" sz="1600" b="1"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350977" y="0"/>
        <a:ext cx="779346" cy="701954"/>
      </dsp:txXfrm>
    </dsp:sp>
    <dsp:sp modelId="{FB2D9716-4A5A-4F76-B89B-AD0D428FF188}">
      <dsp:nvSpPr>
        <dsp:cNvPr id="0" name=""/>
        <dsp:cNvSpPr/>
      </dsp:nvSpPr>
      <dsp:spPr>
        <a:xfrm>
          <a:off x="1220712" y="0"/>
          <a:ext cx="2077646" cy="701954"/>
        </a:xfrm>
        <a:prstGeom prst="chevron">
          <a:avLst/>
        </a:prstGeom>
        <a:gradFill rotWithShape="0">
          <a:gsLst>
            <a:gs pos="0">
              <a:srgbClr val="FFC000">
                <a:hueOff val="1732615"/>
                <a:satOff val="-7995"/>
                <a:lumOff val="294"/>
                <a:alphaOff val="0"/>
                <a:lumMod val="110000"/>
                <a:satMod val="105000"/>
                <a:tint val="67000"/>
              </a:srgbClr>
            </a:gs>
            <a:gs pos="50000">
              <a:srgbClr val="FFC000">
                <a:hueOff val="1732615"/>
                <a:satOff val="-7995"/>
                <a:lumOff val="294"/>
                <a:alphaOff val="0"/>
                <a:lumMod val="105000"/>
                <a:satMod val="103000"/>
                <a:tint val="73000"/>
              </a:srgbClr>
            </a:gs>
            <a:gs pos="100000">
              <a:srgbClr val="FFC000">
                <a:hueOff val="1732615"/>
                <a:satOff val="-7995"/>
                <a:lumOff val="294"/>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mn-MN" sz="1600" b="1" kern="1200" dirty="0" smtClean="0">
              <a:solidFill>
                <a:sysClr val="windowText" lastClr="000000"/>
              </a:solidFill>
              <a:latin typeface="Times New Roman" panose="02020603050405020304" pitchFamily="18" charset="0"/>
              <a:ea typeface="+mn-ea"/>
              <a:cs typeface="Times New Roman" panose="02020603050405020304" pitchFamily="18" charset="0"/>
            </a:rPr>
            <a:t>Үйлдвэрлэл</a:t>
          </a:r>
          <a:r>
            <a:rPr lang="en-US" sz="1600" b="1" kern="1200" dirty="0" smtClean="0">
              <a:solidFill>
                <a:sysClr val="windowText" lastClr="000000"/>
              </a:solidFill>
              <a:latin typeface="Times New Roman" panose="02020603050405020304" pitchFamily="18" charset="0"/>
              <a:ea typeface="+mn-ea"/>
              <a:cs typeface="Times New Roman" panose="02020603050405020304" pitchFamily="18" charset="0"/>
            </a:rPr>
            <a:t> </a:t>
          </a:r>
          <a:endParaRPr lang="en-US" sz="1600" b="1"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1571689" y="0"/>
        <a:ext cx="1375692" cy="701954"/>
      </dsp:txXfrm>
    </dsp:sp>
    <dsp:sp modelId="{5F76C8A7-FDF5-4058-AAAD-7E632F10C87B}">
      <dsp:nvSpPr>
        <dsp:cNvPr id="0" name=""/>
        <dsp:cNvSpPr/>
      </dsp:nvSpPr>
      <dsp:spPr>
        <a:xfrm>
          <a:off x="3037456" y="0"/>
          <a:ext cx="1569926" cy="701954"/>
        </a:xfrm>
        <a:prstGeom prst="chevron">
          <a:avLst/>
        </a:prstGeom>
        <a:gradFill rotWithShape="0">
          <a:gsLst>
            <a:gs pos="0">
              <a:srgbClr val="FFC000">
                <a:hueOff val="3465231"/>
                <a:satOff val="-15989"/>
                <a:lumOff val="588"/>
                <a:alphaOff val="0"/>
                <a:lumMod val="110000"/>
                <a:satMod val="105000"/>
                <a:tint val="67000"/>
              </a:srgbClr>
            </a:gs>
            <a:gs pos="50000">
              <a:srgbClr val="FFC000">
                <a:hueOff val="3465231"/>
                <a:satOff val="-15989"/>
                <a:lumOff val="588"/>
                <a:alphaOff val="0"/>
                <a:lumMod val="105000"/>
                <a:satMod val="103000"/>
                <a:tint val="73000"/>
              </a:srgbClr>
            </a:gs>
            <a:gs pos="100000">
              <a:srgbClr val="FFC000">
                <a:hueOff val="3465231"/>
                <a:satOff val="-15989"/>
                <a:lumOff val="588"/>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mn-MN" sz="1600" b="1" kern="1200">
              <a:solidFill>
                <a:sysClr val="windowText" lastClr="000000"/>
              </a:solidFill>
              <a:latin typeface="Times New Roman" panose="02020603050405020304" pitchFamily="18" charset="0"/>
              <a:ea typeface="+mn-ea"/>
              <a:cs typeface="Times New Roman" panose="02020603050405020304" pitchFamily="18" charset="0"/>
            </a:rPr>
            <a:t>Тээвэр</a:t>
          </a:r>
          <a:endParaRPr lang="en-US" sz="1600" b="1" kern="1200">
            <a:solidFill>
              <a:sysClr val="windowText" lastClr="000000"/>
            </a:solidFill>
            <a:latin typeface="Times New Roman" panose="02020603050405020304" pitchFamily="18" charset="0"/>
            <a:ea typeface="+mn-ea"/>
            <a:cs typeface="Times New Roman" panose="02020603050405020304" pitchFamily="18" charset="0"/>
          </a:endParaRPr>
        </a:p>
      </dsp:txBody>
      <dsp:txXfrm>
        <a:off x="3388433" y="0"/>
        <a:ext cx="867972" cy="701954"/>
      </dsp:txXfrm>
    </dsp:sp>
    <dsp:sp modelId="{46F35516-4290-4AA9-9E6D-2EC815F50144}">
      <dsp:nvSpPr>
        <dsp:cNvPr id="0" name=""/>
        <dsp:cNvSpPr/>
      </dsp:nvSpPr>
      <dsp:spPr>
        <a:xfrm>
          <a:off x="4416698" y="0"/>
          <a:ext cx="1761743" cy="701954"/>
        </a:xfrm>
        <a:prstGeom prst="chevron">
          <a:avLst/>
        </a:prstGeom>
        <a:gradFill rotWithShape="0">
          <a:gsLst>
            <a:gs pos="0">
              <a:srgbClr val="FFC000">
                <a:hueOff val="5197846"/>
                <a:satOff val="-23984"/>
                <a:lumOff val="883"/>
                <a:alphaOff val="0"/>
                <a:lumMod val="110000"/>
                <a:satMod val="105000"/>
                <a:tint val="67000"/>
              </a:srgbClr>
            </a:gs>
            <a:gs pos="50000">
              <a:srgbClr val="FFC000">
                <a:hueOff val="5197846"/>
                <a:satOff val="-23984"/>
                <a:lumOff val="883"/>
                <a:alphaOff val="0"/>
                <a:lumMod val="105000"/>
                <a:satMod val="103000"/>
                <a:tint val="73000"/>
              </a:srgbClr>
            </a:gs>
            <a:gs pos="100000">
              <a:srgbClr val="FFC000">
                <a:hueOff val="5197846"/>
                <a:satOff val="-23984"/>
                <a:lumOff val="883"/>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mn-MN" sz="1600" b="1" kern="1200">
              <a:solidFill>
                <a:sysClr val="windowText" lastClr="000000"/>
              </a:solidFill>
              <a:latin typeface="Times New Roman" panose="02020603050405020304" pitchFamily="18" charset="0"/>
              <a:ea typeface="+mn-ea"/>
              <a:cs typeface="Times New Roman" panose="02020603050405020304" pitchFamily="18" charset="0"/>
            </a:rPr>
            <a:t>Агуулах</a:t>
          </a:r>
          <a:endParaRPr lang="en-US" sz="1600" b="1" kern="1200">
            <a:solidFill>
              <a:sysClr val="windowText" lastClr="000000"/>
            </a:solidFill>
            <a:latin typeface="Times New Roman" panose="02020603050405020304" pitchFamily="18" charset="0"/>
            <a:ea typeface="+mn-ea"/>
            <a:cs typeface="Times New Roman" panose="02020603050405020304" pitchFamily="18" charset="0"/>
          </a:endParaRPr>
        </a:p>
      </dsp:txBody>
      <dsp:txXfrm>
        <a:off x="4767675" y="0"/>
        <a:ext cx="1059789" cy="701954"/>
      </dsp:txXfrm>
    </dsp:sp>
    <dsp:sp modelId="{B3D118F3-00E9-45C3-BB57-F39F9DE80684}">
      <dsp:nvSpPr>
        <dsp:cNvPr id="0" name=""/>
        <dsp:cNvSpPr/>
      </dsp:nvSpPr>
      <dsp:spPr>
        <a:xfrm>
          <a:off x="5960233" y="0"/>
          <a:ext cx="2008355" cy="701954"/>
        </a:xfrm>
        <a:prstGeom prst="chevron">
          <a:avLst/>
        </a:prstGeom>
        <a:gradFill rotWithShape="0">
          <a:gsLst>
            <a:gs pos="0">
              <a:srgbClr val="FFC000">
                <a:hueOff val="6930461"/>
                <a:satOff val="-31979"/>
                <a:lumOff val="1177"/>
                <a:alphaOff val="0"/>
                <a:lumMod val="110000"/>
                <a:satMod val="105000"/>
                <a:tint val="67000"/>
              </a:srgbClr>
            </a:gs>
            <a:gs pos="50000">
              <a:srgbClr val="FFC000">
                <a:hueOff val="6930461"/>
                <a:satOff val="-31979"/>
                <a:lumOff val="1177"/>
                <a:alphaOff val="0"/>
                <a:lumMod val="105000"/>
                <a:satMod val="103000"/>
                <a:tint val="73000"/>
              </a:srgbClr>
            </a:gs>
            <a:gs pos="100000">
              <a:srgbClr val="FFC000">
                <a:hueOff val="6930461"/>
                <a:satOff val="-31979"/>
                <a:lumOff val="1177"/>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mn-MN" sz="1600" b="1" kern="1200" dirty="0" smtClean="0">
              <a:solidFill>
                <a:sysClr val="windowText" lastClr="000000"/>
              </a:solidFill>
              <a:latin typeface="Times New Roman" panose="02020603050405020304" pitchFamily="18" charset="0"/>
              <a:ea typeface="+mn-ea"/>
              <a:cs typeface="Times New Roman" panose="02020603050405020304" pitchFamily="18" charset="0"/>
            </a:rPr>
            <a:t>Боловсруу-лалт</a:t>
          </a:r>
          <a:endParaRPr lang="en-US" sz="1600" b="1"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6311210" y="0"/>
        <a:ext cx="1306401" cy="701954"/>
      </dsp:txXfrm>
    </dsp:sp>
    <dsp:sp modelId="{64587539-05EE-427D-9F4A-D2A544ACF8F7}">
      <dsp:nvSpPr>
        <dsp:cNvPr id="0" name=""/>
        <dsp:cNvSpPr/>
      </dsp:nvSpPr>
      <dsp:spPr>
        <a:xfrm>
          <a:off x="7735914" y="0"/>
          <a:ext cx="1711044" cy="701954"/>
        </a:xfrm>
        <a:prstGeom prst="chevron">
          <a:avLst/>
        </a:prstGeom>
        <a:gradFill rotWithShape="0">
          <a:gsLst>
            <a:gs pos="0">
              <a:srgbClr val="FFC000">
                <a:hueOff val="8663077"/>
                <a:satOff val="-39973"/>
                <a:lumOff val="1471"/>
                <a:alphaOff val="0"/>
                <a:lumMod val="110000"/>
                <a:satMod val="105000"/>
                <a:tint val="67000"/>
              </a:srgbClr>
            </a:gs>
            <a:gs pos="50000">
              <a:srgbClr val="FFC000">
                <a:hueOff val="8663077"/>
                <a:satOff val="-39973"/>
                <a:lumOff val="1471"/>
                <a:alphaOff val="0"/>
                <a:lumMod val="105000"/>
                <a:satMod val="103000"/>
                <a:tint val="73000"/>
              </a:srgbClr>
            </a:gs>
            <a:gs pos="100000">
              <a:srgbClr val="FFC000">
                <a:hueOff val="8663077"/>
                <a:satOff val="-39973"/>
                <a:lumOff val="1471"/>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mn-MN" sz="1600" b="1" kern="1200" dirty="0" smtClean="0">
              <a:solidFill>
                <a:sysClr val="windowText" lastClr="000000"/>
              </a:solidFill>
              <a:latin typeface="Times New Roman" panose="02020603050405020304" pitchFamily="18" charset="0"/>
              <a:ea typeface="+mn-ea"/>
              <a:cs typeface="Times New Roman" panose="02020603050405020304" pitchFamily="18" charset="0"/>
            </a:rPr>
            <a:t>Борлуу-лалт</a:t>
          </a:r>
          <a:r>
            <a:rPr lang="en-US" sz="1600" b="1" kern="1200" dirty="0" smtClean="0">
              <a:solidFill>
                <a:sysClr val="windowText" lastClr="000000"/>
              </a:solidFill>
              <a:latin typeface="Times New Roman" panose="02020603050405020304" pitchFamily="18" charset="0"/>
              <a:ea typeface="+mn-ea"/>
              <a:cs typeface="Times New Roman" panose="02020603050405020304" pitchFamily="18" charset="0"/>
            </a:rPr>
            <a:t> </a:t>
          </a:r>
          <a:endParaRPr lang="en-US" sz="1600" b="1"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8086891" y="0"/>
        <a:ext cx="1009090" cy="701954"/>
      </dsp:txXfrm>
    </dsp:sp>
    <dsp:sp modelId="{3CB54867-2AEC-4681-B542-6032C4114EAA}">
      <dsp:nvSpPr>
        <dsp:cNvPr id="0" name=""/>
        <dsp:cNvSpPr/>
      </dsp:nvSpPr>
      <dsp:spPr>
        <a:xfrm>
          <a:off x="9214283" y="0"/>
          <a:ext cx="1212491" cy="701954"/>
        </a:xfrm>
        <a:prstGeom prst="flowChartProcess">
          <a:avLst/>
        </a:prstGeom>
        <a:gradFill rotWithShape="0">
          <a:gsLst>
            <a:gs pos="0">
              <a:srgbClr val="FFC000">
                <a:hueOff val="10395692"/>
                <a:satOff val="-47968"/>
                <a:lumOff val="1765"/>
                <a:alphaOff val="0"/>
                <a:lumMod val="110000"/>
                <a:satMod val="105000"/>
                <a:tint val="67000"/>
              </a:srgbClr>
            </a:gs>
            <a:gs pos="50000">
              <a:srgbClr val="FFC000">
                <a:hueOff val="10395692"/>
                <a:satOff val="-47968"/>
                <a:lumOff val="1765"/>
                <a:alphaOff val="0"/>
                <a:lumMod val="105000"/>
                <a:satMod val="103000"/>
                <a:tint val="73000"/>
              </a:srgbClr>
            </a:gs>
            <a:gs pos="100000">
              <a:srgbClr val="FFC000">
                <a:hueOff val="10395692"/>
                <a:satOff val="-47968"/>
                <a:lumOff val="1765"/>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mn-MN" sz="1100" b="1" kern="1200" cap="all" baseline="0">
              <a:solidFill>
                <a:sysClr val="windowText" lastClr="000000"/>
              </a:solidFill>
              <a:latin typeface="Times New Roman" panose="02020603050405020304" pitchFamily="18" charset="0"/>
              <a:ea typeface="+mn-ea"/>
              <a:cs typeface="Times New Roman" panose="02020603050405020304" pitchFamily="18" charset="0"/>
            </a:rPr>
            <a:t>Хэрэглэгч</a:t>
          </a:r>
          <a:endParaRPr lang="en-US" sz="1100" b="1" kern="1200" cap="all" baseline="0">
            <a:solidFill>
              <a:sysClr val="windowText" lastClr="000000"/>
            </a:solidFill>
            <a:latin typeface="Times New Roman" panose="02020603050405020304" pitchFamily="18" charset="0"/>
            <a:ea typeface="+mn-ea"/>
            <a:cs typeface="Times New Roman" panose="02020603050405020304" pitchFamily="18" charset="0"/>
          </a:endParaRPr>
        </a:p>
      </dsp:txBody>
      <dsp:txXfrm>
        <a:off x="9214283" y="0"/>
        <a:ext cx="1212491" cy="7019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3D1C0-75C5-4927-80B3-E5C4C61616D6}" type="datetimeFigureOut">
              <a:rPr lang="en-US" smtClean="0"/>
              <a:t>12/15/2014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F0AA0-9FE7-4F8B-8529-9C69DA6A2C2F}" type="slidenum">
              <a:rPr lang="en-US" smtClean="0"/>
              <a:t>‹#›</a:t>
            </a:fld>
            <a:endParaRPr lang="en-US"/>
          </a:p>
        </p:txBody>
      </p:sp>
    </p:spTree>
    <p:extLst>
      <p:ext uri="{BB962C8B-B14F-4D97-AF65-F5344CB8AC3E}">
        <p14:creationId xmlns:p14="http://schemas.microsoft.com/office/powerpoint/2010/main" val="291809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F0AA0-9FE7-4F8B-8529-9C69DA6A2C2F}" type="slidenum">
              <a:rPr lang="en-US" smtClean="0"/>
              <a:t>16</a:t>
            </a:fld>
            <a:endParaRPr lang="en-US"/>
          </a:p>
        </p:txBody>
      </p:sp>
    </p:spTree>
    <p:extLst>
      <p:ext uri="{BB962C8B-B14F-4D97-AF65-F5344CB8AC3E}">
        <p14:creationId xmlns:p14="http://schemas.microsoft.com/office/powerpoint/2010/main" val="202716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ED236-B012-45B7-AEC2-530C2DA93E27}"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EFC9F-4C67-43F2-B038-8D5199F9D2A2}" type="slidenum">
              <a:rPr lang="en-US" smtClean="0"/>
              <a:t>‹#›</a:t>
            </a:fld>
            <a:endParaRPr lang="en-US"/>
          </a:p>
        </p:txBody>
      </p:sp>
    </p:spTree>
    <p:extLst>
      <p:ext uri="{BB962C8B-B14F-4D97-AF65-F5344CB8AC3E}">
        <p14:creationId xmlns:p14="http://schemas.microsoft.com/office/powerpoint/2010/main" val="315986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ED236-B012-45B7-AEC2-530C2DA93E27}"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EFC9F-4C67-43F2-B038-8D5199F9D2A2}" type="slidenum">
              <a:rPr lang="en-US" smtClean="0"/>
              <a:t>‹#›</a:t>
            </a:fld>
            <a:endParaRPr lang="en-US"/>
          </a:p>
        </p:txBody>
      </p:sp>
    </p:spTree>
    <p:extLst>
      <p:ext uri="{BB962C8B-B14F-4D97-AF65-F5344CB8AC3E}">
        <p14:creationId xmlns:p14="http://schemas.microsoft.com/office/powerpoint/2010/main" val="350275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ED236-B012-45B7-AEC2-530C2DA93E27}"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EFC9F-4C67-43F2-B038-8D5199F9D2A2}" type="slidenum">
              <a:rPr lang="en-US" smtClean="0"/>
              <a:t>‹#›</a:t>
            </a:fld>
            <a:endParaRPr lang="en-US"/>
          </a:p>
        </p:txBody>
      </p:sp>
    </p:spTree>
    <p:extLst>
      <p:ext uri="{BB962C8B-B14F-4D97-AF65-F5344CB8AC3E}">
        <p14:creationId xmlns:p14="http://schemas.microsoft.com/office/powerpoint/2010/main" val="297453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ED236-B012-45B7-AEC2-530C2DA93E27}"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EFC9F-4C67-43F2-B038-8D5199F9D2A2}" type="slidenum">
              <a:rPr lang="en-US" smtClean="0"/>
              <a:t>‹#›</a:t>
            </a:fld>
            <a:endParaRPr lang="en-US"/>
          </a:p>
        </p:txBody>
      </p:sp>
    </p:spTree>
    <p:extLst>
      <p:ext uri="{BB962C8B-B14F-4D97-AF65-F5344CB8AC3E}">
        <p14:creationId xmlns:p14="http://schemas.microsoft.com/office/powerpoint/2010/main" val="7768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9ED236-B012-45B7-AEC2-530C2DA93E27}"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EFC9F-4C67-43F2-B038-8D5199F9D2A2}" type="slidenum">
              <a:rPr lang="en-US" smtClean="0"/>
              <a:t>‹#›</a:t>
            </a:fld>
            <a:endParaRPr lang="en-US"/>
          </a:p>
        </p:txBody>
      </p:sp>
    </p:spTree>
    <p:extLst>
      <p:ext uri="{BB962C8B-B14F-4D97-AF65-F5344CB8AC3E}">
        <p14:creationId xmlns:p14="http://schemas.microsoft.com/office/powerpoint/2010/main" val="139433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ED236-B012-45B7-AEC2-530C2DA93E27}"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EFC9F-4C67-43F2-B038-8D5199F9D2A2}" type="slidenum">
              <a:rPr lang="en-US" smtClean="0"/>
              <a:t>‹#›</a:t>
            </a:fld>
            <a:endParaRPr lang="en-US"/>
          </a:p>
        </p:txBody>
      </p:sp>
    </p:spTree>
    <p:extLst>
      <p:ext uri="{BB962C8B-B14F-4D97-AF65-F5344CB8AC3E}">
        <p14:creationId xmlns:p14="http://schemas.microsoft.com/office/powerpoint/2010/main" val="145171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ED236-B012-45B7-AEC2-530C2DA93E27}" type="datetimeFigureOut">
              <a:rPr lang="en-US" smtClean="0"/>
              <a:t>12/15/2014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EFC9F-4C67-43F2-B038-8D5199F9D2A2}" type="slidenum">
              <a:rPr lang="en-US" smtClean="0"/>
              <a:t>‹#›</a:t>
            </a:fld>
            <a:endParaRPr lang="en-US"/>
          </a:p>
        </p:txBody>
      </p:sp>
    </p:spTree>
    <p:extLst>
      <p:ext uri="{BB962C8B-B14F-4D97-AF65-F5344CB8AC3E}">
        <p14:creationId xmlns:p14="http://schemas.microsoft.com/office/powerpoint/2010/main" val="206722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ED236-B012-45B7-AEC2-530C2DA93E27}" type="datetimeFigureOut">
              <a:rPr lang="en-US" smtClean="0"/>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EFC9F-4C67-43F2-B038-8D5199F9D2A2}" type="slidenum">
              <a:rPr lang="en-US" smtClean="0"/>
              <a:t>‹#›</a:t>
            </a:fld>
            <a:endParaRPr lang="en-US"/>
          </a:p>
        </p:txBody>
      </p:sp>
    </p:spTree>
    <p:extLst>
      <p:ext uri="{BB962C8B-B14F-4D97-AF65-F5344CB8AC3E}">
        <p14:creationId xmlns:p14="http://schemas.microsoft.com/office/powerpoint/2010/main" val="325011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ED236-B012-45B7-AEC2-530C2DA93E27}" type="datetimeFigureOut">
              <a:rPr lang="en-US" smtClean="0"/>
              <a:t>12/15/2014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EFC9F-4C67-43F2-B038-8D5199F9D2A2}" type="slidenum">
              <a:rPr lang="en-US" smtClean="0"/>
              <a:t>‹#›</a:t>
            </a:fld>
            <a:endParaRPr lang="en-US"/>
          </a:p>
        </p:txBody>
      </p:sp>
    </p:spTree>
    <p:extLst>
      <p:ext uri="{BB962C8B-B14F-4D97-AF65-F5344CB8AC3E}">
        <p14:creationId xmlns:p14="http://schemas.microsoft.com/office/powerpoint/2010/main" val="371725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ED236-B012-45B7-AEC2-530C2DA93E27}"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EFC9F-4C67-43F2-B038-8D5199F9D2A2}" type="slidenum">
              <a:rPr lang="en-US" smtClean="0"/>
              <a:t>‹#›</a:t>
            </a:fld>
            <a:endParaRPr lang="en-US"/>
          </a:p>
        </p:txBody>
      </p:sp>
    </p:spTree>
    <p:extLst>
      <p:ext uri="{BB962C8B-B14F-4D97-AF65-F5344CB8AC3E}">
        <p14:creationId xmlns:p14="http://schemas.microsoft.com/office/powerpoint/2010/main" val="168315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ED236-B012-45B7-AEC2-530C2DA93E27}"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EFC9F-4C67-43F2-B038-8D5199F9D2A2}" type="slidenum">
              <a:rPr lang="en-US" smtClean="0"/>
              <a:t>‹#›</a:t>
            </a:fld>
            <a:endParaRPr lang="en-US"/>
          </a:p>
        </p:txBody>
      </p:sp>
    </p:spTree>
    <p:extLst>
      <p:ext uri="{BB962C8B-B14F-4D97-AF65-F5344CB8AC3E}">
        <p14:creationId xmlns:p14="http://schemas.microsoft.com/office/powerpoint/2010/main" val="162156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ED236-B012-45B7-AEC2-530C2DA93E27}" type="datetimeFigureOut">
              <a:rPr lang="en-US" smtClean="0"/>
              <a:t>12/15/2014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EFC9F-4C67-43F2-B038-8D5199F9D2A2}" type="slidenum">
              <a:rPr lang="en-US" smtClean="0"/>
              <a:t>‹#›</a:t>
            </a:fld>
            <a:endParaRPr lang="en-US"/>
          </a:p>
        </p:txBody>
      </p:sp>
    </p:spTree>
    <p:extLst>
      <p:ext uri="{BB962C8B-B14F-4D97-AF65-F5344CB8AC3E}">
        <p14:creationId xmlns:p14="http://schemas.microsoft.com/office/powerpoint/2010/main" val="2409860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3351" y="365123"/>
            <a:ext cx="7547021" cy="1325563"/>
          </a:xfrm>
        </p:spPr>
        <p:txBody>
          <a:bodyPr>
            <a:noAutofit/>
          </a:bodyPr>
          <a:lstStyle/>
          <a:p>
            <a:r>
              <a:rPr lang="mn-MN" sz="1600" b="1" dirty="0" smtClean="0">
                <a:latin typeface="Times New Roman" panose="02020603050405020304" pitchFamily="18" charset="0"/>
                <a:cs typeface="Times New Roman" panose="02020603050405020304" pitchFamily="18" charset="0"/>
              </a:rPr>
              <a:t>Үйлдвэр Хөдөө Аж Ахуйн Яам, Монгол банкнаас хамтран зохион байгуулсан </a:t>
            </a:r>
            <a:r>
              <a:rPr lang="mn-MN" sz="1600" b="1" dirty="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ХӨДӨӨ АЖ АХУЙН САЛБАРЫН САНХҮҮЖИЛТИЙН ШИНЭ АРГА </a:t>
            </a:r>
            <a:r>
              <a:rPr lang="ru-RU" sz="1600" b="1" dirty="0" smtClean="0">
                <a:latin typeface="Times New Roman" panose="02020603050405020304" pitchFamily="18" charset="0"/>
                <a:cs typeface="Times New Roman" panose="02020603050405020304" pitchFamily="18" charset="0"/>
              </a:rPr>
              <a:t>ХЭРЭГСЛҮҮД”</a:t>
            </a:r>
            <a:r>
              <a:rPr lang="mn-MN" sz="1600" b="1" dirty="0">
                <a:latin typeface="Times New Roman" panose="02020603050405020304" pitchFamily="18" charset="0"/>
                <a:cs typeface="Times New Roman" panose="02020603050405020304" pitchFamily="18" charset="0"/>
              </a:rPr>
              <a:t> </a:t>
            </a:r>
            <a:r>
              <a:rPr lang="mn-MN" sz="1600" b="1" dirty="0" smtClean="0">
                <a:latin typeface="Times New Roman" panose="02020603050405020304" pitchFamily="18" charset="0"/>
                <a:cs typeface="Times New Roman" panose="02020603050405020304" pitchFamily="18" charset="0"/>
              </a:rPr>
              <a:t>зөвлөгөөн</a:t>
            </a:r>
            <a:r>
              <a:rPr lang="mn-MN" sz="3200" b="1" dirty="0" smtClean="0">
                <a:latin typeface="Times New Roman" panose="02020603050405020304" pitchFamily="18" charset="0"/>
                <a:cs typeface="Times New Roman" panose="02020603050405020304" pitchFamily="18" charset="0"/>
              </a:rPr>
              <a:t/>
            </a:r>
            <a:br>
              <a:rPr lang="mn-MN" sz="3200" b="1" dirty="0" smtClean="0">
                <a:latin typeface="Times New Roman" panose="02020603050405020304" pitchFamily="18" charset="0"/>
                <a:cs typeface="Times New Roman" panose="02020603050405020304" pitchFamily="18" charset="0"/>
              </a:rPr>
            </a:b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16676" y="3799267"/>
            <a:ext cx="10612192" cy="2910625"/>
          </a:xfrm>
        </p:spPr>
        <p:txBody>
          <a:bodyPr>
            <a:normAutofit/>
          </a:bodyPr>
          <a:lstStyle/>
          <a:p>
            <a:pPr marL="0" indent="0" algn="ctr">
              <a:buNone/>
            </a:pPr>
            <a:r>
              <a:rPr lang="mn-MN" sz="1200" dirty="0" smtClean="0">
                <a:latin typeface="Times New Roman" panose="02020603050405020304" pitchFamily="18" charset="0"/>
                <a:cs typeface="Times New Roman" panose="02020603050405020304" pitchFamily="18" charset="0"/>
              </a:rPr>
              <a:t>                                                       Илтгэгч: </a:t>
            </a:r>
          </a:p>
          <a:p>
            <a:pPr marL="0" indent="0" algn="r">
              <a:buNone/>
            </a:pPr>
            <a:r>
              <a:rPr lang="mn-MN" sz="1200" dirty="0">
                <a:latin typeface="Times New Roman" panose="02020603050405020304" pitchFamily="18" charset="0"/>
                <a:cs typeface="Times New Roman" panose="02020603050405020304" pitchFamily="18" charset="0"/>
              </a:rPr>
              <a:t> </a:t>
            </a:r>
            <a:r>
              <a:rPr lang="mn-MN" sz="1200" dirty="0" smtClean="0">
                <a:latin typeface="Times New Roman" panose="02020603050405020304" pitchFamily="18" charset="0"/>
                <a:cs typeface="Times New Roman" panose="02020603050405020304" pitchFamily="18" charset="0"/>
              </a:rPr>
              <a:t>       Б. Пүрэв ХААИС-ийн ЭЗБС-ийн ХАА, хэрэглээний эдийн </a:t>
            </a:r>
          </a:p>
          <a:p>
            <a:pPr marL="0" indent="0" algn="r">
              <a:buNone/>
            </a:pPr>
            <a:r>
              <a:rPr lang="mn-MN" sz="1200" dirty="0">
                <a:latin typeface="Times New Roman" panose="02020603050405020304" pitchFamily="18" charset="0"/>
                <a:cs typeface="Times New Roman" panose="02020603050405020304" pitchFamily="18" charset="0"/>
              </a:rPr>
              <a:t>з</a:t>
            </a:r>
            <a:r>
              <a:rPr lang="mn-MN" sz="1200" dirty="0" smtClean="0">
                <a:latin typeface="Times New Roman" panose="02020603050405020304" pitchFamily="18" charset="0"/>
                <a:cs typeface="Times New Roman" panose="02020603050405020304" pitchFamily="18" charset="0"/>
              </a:rPr>
              <a:t>асгийн тэнхимийн багш, доктор, дэд профессор</a:t>
            </a:r>
          </a:p>
          <a:p>
            <a:pPr marL="0" indent="0" algn="r">
              <a:buNone/>
            </a:pPr>
            <a:r>
              <a:rPr lang="mn-MN" sz="1200" dirty="0" smtClean="0">
                <a:latin typeface="Times New Roman" panose="02020603050405020304" pitchFamily="18" charset="0"/>
                <a:cs typeface="Times New Roman" panose="02020603050405020304" pitchFamily="18" charset="0"/>
              </a:rPr>
              <a:t>С. Бадарч ХААИС-ийн ЭЗБС-ийн маркетингийн тэнхимийн</a:t>
            </a:r>
            <a:endParaRPr lang="en-US" sz="1200" dirty="0" smtClean="0">
              <a:latin typeface="Times New Roman" panose="02020603050405020304" pitchFamily="18" charset="0"/>
              <a:cs typeface="Times New Roman" panose="02020603050405020304" pitchFamily="18" charset="0"/>
            </a:endParaRPr>
          </a:p>
          <a:p>
            <a:pPr marL="0" indent="0" algn="r">
              <a:buNone/>
            </a:pPr>
            <a:r>
              <a:rPr lang="mn-MN" sz="1200" dirty="0" smtClean="0">
                <a:latin typeface="Times New Roman" panose="02020603050405020304" pitchFamily="18" charset="0"/>
                <a:cs typeface="Times New Roman" panose="02020603050405020304" pitchFamily="18" charset="0"/>
              </a:rPr>
              <a:t>эрхлэгч, доктор</a:t>
            </a:r>
            <a:r>
              <a:rPr lang="en-US" sz="1200" dirty="0" smtClean="0">
                <a:latin typeface="Times New Roman" panose="02020603050405020304" pitchFamily="18" charset="0"/>
                <a:cs typeface="Times New Roman" panose="02020603050405020304" pitchFamily="18" charset="0"/>
              </a:rPr>
              <a:t>, </a:t>
            </a:r>
            <a:r>
              <a:rPr lang="mn-MN" sz="1200" dirty="0" smtClean="0">
                <a:latin typeface="Times New Roman" panose="02020603050405020304" pitchFamily="18" charset="0"/>
                <a:cs typeface="Times New Roman" panose="02020603050405020304" pitchFamily="18" charset="0"/>
              </a:rPr>
              <a:t>дэд профессор</a:t>
            </a:r>
          </a:p>
          <a:p>
            <a:pPr marL="0" indent="0" algn="r">
              <a:buNone/>
            </a:pPr>
            <a:r>
              <a:rPr lang="mn-MN" sz="1200" dirty="0" smtClean="0">
                <a:latin typeface="Times New Roman" panose="02020603050405020304" pitchFamily="18" charset="0"/>
                <a:cs typeface="Times New Roman" panose="02020603050405020304" pitchFamily="18" charset="0"/>
              </a:rPr>
              <a:t>Т. Эрдэнэчулуун ХААИС-ийн ЭЗБС-ийн ХАА, хэрэглээний</a:t>
            </a:r>
          </a:p>
          <a:p>
            <a:pPr marL="0" indent="0" algn="r">
              <a:buNone/>
            </a:pPr>
            <a:r>
              <a:rPr lang="mn-MN" sz="1200" dirty="0">
                <a:latin typeface="Times New Roman" panose="02020603050405020304" pitchFamily="18" charset="0"/>
                <a:cs typeface="Times New Roman" panose="02020603050405020304" pitchFamily="18" charset="0"/>
              </a:rPr>
              <a:t>э</a:t>
            </a:r>
            <a:r>
              <a:rPr lang="mn-MN" sz="1200" dirty="0" smtClean="0">
                <a:latin typeface="Times New Roman" panose="02020603050405020304" pitchFamily="18" charset="0"/>
                <a:cs typeface="Times New Roman" panose="02020603050405020304" pitchFamily="18" charset="0"/>
              </a:rPr>
              <a:t>дийн засгийн тэнхимийн багш, докторант</a:t>
            </a:r>
          </a:p>
          <a:p>
            <a:pPr marL="0" indent="0" algn="r">
              <a:buNone/>
            </a:pPr>
            <a:endParaRPr lang="mn-MN" sz="1400" dirty="0">
              <a:latin typeface="Times New Roman" panose="02020603050405020304" pitchFamily="18" charset="0"/>
              <a:cs typeface="Times New Roman" panose="02020603050405020304" pitchFamily="18" charset="0"/>
            </a:endParaRPr>
          </a:p>
          <a:p>
            <a:pPr marL="0" indent="0" algn="ctr">
              <a:buNone/>
            </a:pPr>
            <a:r>
              <a:rPr lang="mn-MN" sz="1400" b="1" dirty="0" smtClean="0">
                <a:latin typeface="Times New Roman" panose="02020603050405020304" pitchFamily="18" charset="0"/>
                <a:cs typeface="Times New Roman" panose="02020603050405020304" pitchFamily="18" charset="0"/>
              </a:rPr>
              <a:t>Улаанбаатар хот 2014 оны 12 дугаар сарын 15</a:t>
            </a:r>
          </a:p>
          <a:p>
            <a:endParaRPr lang="en-US" sz="1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0" y="0"/>
            <a:ext cx="1094704" cy="6858000"/>
          </a:xfrm>
          <a:prstGeom prst="rect">
            <a:avLst/>
          </a:prstGeom>
        </p:spPr>
      </p:pic>
      <p:pic>
        <p:nvPicPr>
          <p:cNvPr id="5" name="Picture 4"/>
          <p:cNvPicPr>
            <a:picLocks noChangeAspect="1"/>
          </p:cNvPicPr>
          <p:nvPr/>
        </p:nvPicPr>
        <p:blipFill>
          <a:blip r:embed="rId3"/>
          <a:stretch>
            <a:fillRect/>
          </a:stretch>
        </p:blipFill>
        <p:spPr>
          <a:xfrm>
            <a:off x="1416676" y="365124"/>
            <a:ext cx="1275008" cy="1325563"/>
          </a:xfrm>
          <a:prstGeom prst="rect">
            <a:avLst/>
          </a:prstGeom>
        </p:spPr>
      </p:pic>
      <p:pic>
        <p:nvPicPr>
          <p:cNvPr id="6" name="Picture 5"/>
          <p:cNvPicPr>
            <a:picLocks noChangeAspect="1"/>
          </p:cNvPicPr>
          <p:nvPr/>
        </p:nvPicPr>
        <p:blipFill>
          <a:blip r:embed="rId3"/>
          <a:stretch>
            <a:fillRect/>
          </a:stretch>
        </p:blipFill>
        <p:spPr>
          <a:xfrm>
            <a:off x="10542434" y="365123"/>
            <a:ext cx="1275008" cy="1325563"/>
          </a:xfrm>
          <a:prstGeom prst="rect">
            <a:avLst/>
          </a:prstGeom>
        </p:spPr>
      </p:pic>
      <p:sp>
        <p:nvSpPr>
          <p:cNvPr id="7" name="Title 1"/>
          <p:cNvSpPr txBox="1">
            <a:spLocks/>
          </p:cNvSpPr>
          <p:nvPr/>
        </p:nvSpPr>
        <p:spPr>
          <a:xfrm>
            <a:off x="1094704" y="2128572"/>
            <a:ext cx="110972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3600" b="1" dirty="0" smtClean="0">
                <a:solidFill>
                  <a:srgbClr val="1B4125"/>
                </a:solidFill>
                <a:latin typeface="Times New Roman" panose="02020603050405020304" pitchFamily="18" charset="0"/>
                <a:cs typeface="Times New Roman" panose="02020603050405020304" pitchFamily="18" charset="0"/>
              </a:rPr>
              <a:t>Хөдөө аж ахуйн бүтээгдэхүүн, түүхий эдийн </a:t>
            </a:r>
          </a:p>
          <a:p>
            <a:pPr algn="ctr"/>
            <a:r>
              <a:rPr lang="mn-MN" sz="3600" b="1" dirty="0" smtClean="0">
                <a:solidFill>
                  <a:srgbClr val="1B4125"/>
                </a:solidFill>
                <a:latin typeface="Times New Roman" panose="02020603050405020304" pitchFamily="18" charset="0"/>
                <a:cs typeface="Times New Roman" panose="02020603050405020304" pitchFamily="18" charset="0"/>
              </a:rPr>
              <a:t>үнэ цэнийн сүлжээ, санхүүжилт</a:t>
            </a:r>
          </a:p>
        </p:txBody>
      </p:sp>
    </p:spTree>
    <p:extLst>
      <p:ext uri="{BB962C8B-B14F-4D97-AF65-F5344CB8AC3E}">
        <p14:creationId xmlns:p14="http://schemas.microsoft.com/office/powerpoint/2010/main" val="348059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8" name="Title 7"/>
          <p:cNvSpPr>
            <a:spLocks noGrp="1"/>
          </p:cNvSpPr>
          <p:nvPr>
            <p:ph type="title"/>
          </p:nvPr>
        </p:nvSpPr>
        <p:spPr>
          <a:xfrm>
            <a:off x="1094703" y="141668"/>
            <a:ext cx="10844011" cy="489397"/>
          </a:xfrm>
        </p:spPr>
        <p:txBody>
          <a:bodyPr>
            <a:noAutofit/>
          </a:bodyPr>
          <a:lstStyle/>
          <a:p>
            <a:pPr marL="0" marR="0">
              <a:spcBef>
                <a:spcPts val="0"/>
              </a:spcBef>
              <a:spcAft>
                <a:spcPts val="0"/>
              </a:spcAft>
              <a:tabLst>
                <a:tab pos="1119505" algn="l"/>
              </a:tabLst>
            </a:pPr>
            <a:r>
              <a:rPr lang="mn-MN" sz="2400" b="1" dirty="0">
                <a:latin typeface="Times New Roman" panose="02020603050405020304" pitchFamily="18" charset="0"/>
                <a:ea typeface="Calibri" panose="020F0502020204030204" pitchFamily="34" charset="0"/>
              </a:rPr>
              <a:t>ҮНЭ ЦЭНИЙН СҮЛЖЭЭНИЙ САНХҮҮЖИЛТИЙН </a:t>
            </a:r>
            <a:r>
              <a:rPr lang="mn-MN" sz="2400" b="1" dirty="0" smtClean="0">
                <a:latin typeface="Times New Roman" panose="02020603050405020304" pitchFamily="18" charset="0"/>
                <a:ea typeface="Calibri" panose="020F0502020204030204" pitchFamily="34" charset="0"/>
              </a:rPr>
              <a:t>БАЙГУУЛЛАГУУД</a:t>
            </a:r>
            <a:endParaRPr lang="en-US" sz="2400" dirty="0"/>
          </a:p>
        </p:txBody>
      </p:sp>
      <p:grpSp>
        <p:nvGrpSpPr>
          <p:cNvPr id="5" name="Group 4"/>
          <p:cNvGrpSpPr/>
          <p:nvPr/>
        </p:nvGrpSpPr>
        <p:grpSpPr>
          <a:xfrm>
            <a:off x="1210614" y="766763"/>
            <a:ext cx="10818254" cy="5956009"/>
            <a:chOff x="0" y="0"/>
            <a:chExt cx="6412676" cy="4702629"/>
          </a:xfrm>
        </p:grpSpPr>
        <p:grpSp>
          <p:nvGrpSpPr>
            <p:cNvPr id="6" name="Group 5"/>
            <p:cNvGrpSpPr/>
            <p:nvPr/>
          </p:nvGrpSpPr>
          <p:grpSpPr>
            <a:xfrm>
              <a:off x="0" y="0"/>
              <a:ext cx="6412676" cy="4061361"/>
              <a:chOff x="0" y="0"/>
              <a:chExt cx="6412676" cy="4061361"/>
            </a:xfrm>
          </p:grpSpPr>
          <p:grpSp>
            <p:nvGrpSpPr>
              <p:cNvPr id="10" name="Group 9"/>
              <p:cNvGrpSpPr/>
              <p:nvPr/>
            </p:nvGrpSpPr>
            <p:grpSpPr>
              <a:xfrm>
                <a:off x="3289465" y="0"/>
                <a:ext cx="3123211" cy="4061361"/>
                <a:chOff x="0" y="0"/>
                <a:chExt cx="3123211" cy="4061361"/>
              </a:xfrm>
            </p:grpSpPr>
            <p:sp>
              <p:nvSpPr>
                <p:cNvPr id="15" name="Rectangle 14"/>
                <p:cNvSpPr/>
                <p:nvPr/>
              </p:nvSpPr>
              <p:spPr>
                <a:xfrm>
                  <a:off x="0" y="0"/>
                  <a:ext cx="3099460" cy="570016"/>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Санхүүгийн бус зуучлагчид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6" name="Rectangle 15"/>
                <p:cNvSpPr/>
                <p:nvPr/>
              </p:nvSpPr>
              <p:spPr>
                <a:xfrm>
                  <a:off x="23751" y="902525"/>
                  <a:ext cx="3099460" cy="3158836"/>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1.</a:t>
                  </a:r>
                  <a:r>
                    <a:rPr kumimoji="0" lang="mn-MN"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Орц нийлүүлэгчид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2.</a:t>
                  </a:r>
                  <a:r>
                    <a:rPr kumimoji="0" lang="mn-MN"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Тоног төхөөрөмж нийлүүлэгчид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3.</a:t>
                  </a:r>
                  <a:r>
                    <a:rPr kumimoji="0" lang="mn-MN"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Маркетингийн компаниуд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4.</a:t>
                  </a:r>
                  <a:r>
                    <a:rPr kumimoji="0" lang="mn-MN"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Худалдаачид ба бөөний худалдаачид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5.</a:t>
                  </a:r>
                  <a:r>
                    <a:rPr kumimoji="0" lang="mn-MN"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Экспортлогчид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6.</a:t>
                  </a:r>
                  <a:r>
                    <a:rPr kumimoji="0" lang="mn-MN"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Тэргүүлэх фермер, пүүсүүд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7.</a:t>
                  </a:r>
                  <a:r>
                    <a:rPr kumimoji="0" lang="mn-MN"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Корпорациуд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8.</a:t>
                  </a:r>
                  <a:r>
                    <a:rPr kumimoji="0" lang="mn-MN"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Фермерийн аж ахуйн байгууллагууд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9.</a:t>
                  </a:r>
                  <a:r>
                    <a:rPr kumimoji="0" lang="mn-MN"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Үйлдвэрлэгч компаниуд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10.</a:t>
                  </a:r>
                  <a:r>
                    <a:rPr kumimoji="0" lang="mn-MN" sz="20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Гэр бүл, найз нөхөд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7" name="Down Arrow 16"/>
                <p:cNvSpPr/>
                <p:nvPr/>
              </p:nvSpPr>
              <p:spPr>
                <a:xfrm>
                  <a:off x="1365662" y="581891"/>
                  <a:ext cx="225631" cy="308758"/>
                </a:xfrm>
                <a:prstGeom prst="downArrow">
                  <a:avLst/>
                </a:prstGeom>
                <a:solidFill>
                  <a:srgbClr val="5B9BD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 lastClr="FFFFFF"/>
                    </a:solidFill>
                    <a:effectLst/>
                    <a:uLnTx/>
                    <a:uFillTx/>
                    <a:latin typeface="Calibri" panose="020F0502020204030204"/>
                  </a:endParaRPr>
                </a:p>
              </p:txBody>
            </p:sp>
          </p:grpSp>
          <p:grpSp>
            <p:nvGrpSpPr>
              <p:cNvPr id="11" name="Group 10"/>
              <p:cNvGrpSpPr/>
              <p:nvPr/>
            </p:nvGrpSpPr>
            <p:grpSpPr>
              <a:xfrm>
                <a:off x="0" y="0"/>
                <a:ext cx="3123211" cy="4061361"/>
                <a:chOff x="0" y="0"/>
                <a:chExt cx="3123211" cy="4061361"/>
              </a:xfrm>
            </p:grpSpPr>
            <p:sp>
              <p:nvSpPr>
                <p:cNvPr id="12" name="Rectangle 11"/>
                <p:cNvSpPr/>
                <p:nvPr/>
              </p:nvSpPr>
              <p:spPr>
                <a:xfrm>
                  <a:off x="0" y="0"/>
                  <a:ext cx="3099460" cy="570016"/>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Санхүүгийн зуучлагчид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3" name="Rectangle 12"/>
                <p:cNvSpPr/>
                <p:nvPr/>
              </p:nvSpPr>
              <p:spPr>
                <a:xfrm>
                  <a:off x="23751" y="902525"/>
                  <a:ext cx="3099460" cy="3158836"/>
                </a:xfrm>
                <a:prstGeom prst="rect">
                  <a:avLst/>
                </a:prstGeom>
                <a:solidFill>
                  <a:srgbClr val="E7E6E6"/>
                </a:solidFill>
                <a:ln w="63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1.</a:t>
                  </a:r>
                  <a:r>
                    <a:rPr kumimoji="0" lang="mn-M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Арилжааны банкууд</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2.</a:t>
                  </a:r>
                  <a:r>
                    <a:rPr kumimoji="0" lang="mn-M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Зээлийн төвүүд</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3.</a:t>
                  </a:r>
                  <a:r>
                    <a:rPr kumimoji="0" lang="mn-M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Хоршооллын банкууд</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4.</a:t>
                  </a:r>
                  <a:r>
                    <a:rPr kumimoji="0" lang="mn-M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ХАА-н хөгжлийн банкууд</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5.</a:t>
                  </a:r>
                  <a:r>
                    <a:rPr kumimoji="0" lang="mn-M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Бичил санхүүгийн байгууллагууд</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6.</a:t>
                  </a:r>
                  <a:r>
                    <a:rPr kumimoji="0" lang="mn-M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Банк бус санхүүгийн байгууллагууд</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7.</a:t>
                  </a:r>
                  <a:r>
                    <a:rPr kumimoji="0" lang="mn-M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Лизингийн компаниуд</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8.</a:t>
                  </a:r>
                  <a:r>
                    <a:rPr kumimoji="0" lang="mn-M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Даатгалын компаниуд</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9.</a:t>
                  </a:r>
                  <a:r>
                    <a:rPr kumimoji="0" lang="mn-M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Хамтарсан хөрөнгө оруулагчид</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10.</a:t>
                  </a:r>
                  <a:r>
                    <a:rPr kumimoji="0" lang="mn-M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Хувийн хөрөнгө оруулалтын сангууд</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4" name="Up Arrow 13"/>
                <p:cNvSpPr/>
                <p:nvPr/>
              </p:nvSpPr>
              <p:spPr>
                <a:xfrm>
                  <a:off x="1460665" y="581891"/>
                  <a:ext cx="237506" cy="308610"/>
                </a:xfrm>
                <a:prstGeom prst="upArrow">
                  <a:avLst/>
                </a:prstGeom>
                <a:solidFill>
                  <a:srgbClr val="5B9BD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 lastClr="FFFFFF"/>
                    </a:solidFill>
                    <a:effectLst/>
                    <a:uLnTx/>
                    <a:uFillTx/>
                    <a:latin typeface="Calibri" panose="020F0502020204030204"/>
                  </a:endParaRPr>
                </a:p>
              </p:txBody>
            </p:sp>
          </p:grpSp>
        </p:grpSp>
        <p:sp>
          <p:nvSpPr>
            <p:cNvPr id="7" name="Rectangle 6"/>
            <p:cNvSpPr/>
            <p:nvPr/>
          </p:nvSpPr>
          <p:spPr>
            <a:xfrm>
              <a:off x="35626" y="4215740"/>
              <a:ext cx="6376480" cy="486889"/>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mn-M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Орц, экспорт болон татварын хөнгөлөлтийн санхүүгийн эх үүсвэрт </a:t>
              </a:r>
              <a:r>
                <a:rPr kumimoji="0" lang="mn-MN" sz="20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rPr>
                <a:t>улсын төсвийн </a:t>
              </a:r>
              <a:r>
                <a:rPr kumimoji="0" lang="mn-MN"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татаасыг </a:t>
              </a:r>
              <a:r>
                <a:rPr kumimoji="0" lang="mn-MN" sz="20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rPr>
                <a:t>хуваарилна.</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2543429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grpSp>
        <p:nvGrpSpPr>
          <p:cNvPr id="5" name="Group 4"/>
          <p:cNvGrpSpPr/>
          <p:nvPr/>
        </p:nvGrpSpPr>
        <p:grpSpPr>
          <a:xfrm>
            <a:off x="1210614" y="1208405"/>
            <a:ext cx="10856890" cy="5346941"/>
            <a:chOff x="0" y="0"/>
            <a:chExt cx="6460003" cy="4441372"/>
          </a:xfrm>
        </p:grpSpPr>
        <p:sp>
          <p:nvSpPr>
            <p:cNvPr id="6" name="Rectangle 5"/>
            <p:cNvSpPr/>
            <p:nvPr/>
          </p:nvSpPr>
          <p:spPr>
            <a:xfrm>
              <a:off x="0" y="0"/>
              <a:ext cx="2422566" cy="653143"/>
            </a:xfrm>
            <a:prstGeom prst="rect">
              <a:avLst/>
            </a:prstGeom>
            <a:solidFill>
              <a:srgbClr val="FF99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Орц нийлүүлэгчид </a:t>
              </a:r>
              <a:endParaRPr kumimoji="0" lang="en-US" sz="1400" b="1" i="0" u="none" strike="noStrike" kern="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endParaRPr>
            </a:p>
          </p:txBody>
        </p:sp>
        <p:sp>
          <p:nvSpPr>
            <p:cNvPr id="7" name="Rectangle 6"/>
            <p:cNvSpPr/>
            <p:nvPr/>
          </p:nvSpPr>
          <p:spPr>
            <a:xfrm>
              <a:off x="0" y="748146"/>
              <a:ext cx="2422566" cy="653143"/>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Үйлдвэрлэгчид </a:t>
              </a:r>
              <a:endParaRPr kumimoji="0" lang="en-US" sz="14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a:t>
              </a:r>
              <a:endParaRPr kumimoji="0" lang="en-US" sz="14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0" name="Rectangle 9"/>
            <p:cNvSpPr/>
            <p:nvPr/>
          </p:nvSpPr>
          <p:spPr>
            <a:xfrm>
              <a:off x="23751" y="1508166"/>
              <a:ext cx="2422566" cy="653143"/>
            </a:xfrm>
            <a:prstGeom prst="rect">
              <a:avLst/>
            </a:prstGeom>
            <a:solidFill>
              <a:srgbClr val="5B9BD5">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Агуулах </a:t>
              </a:r>
              <a:endParaRPr kumimoji="0" lang="en-US" sz="1400" b="1" i="0" u="none" strike="noStrike" kern="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rPr>
                <a:t> </a:t>
              </a:r>
              <a:endParaRPr kumimoji="0" lang="en-US" sz="1400" b="1" i="0" u="none" strike="noStrike" kern="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endParaRPr>
            </a:p>
          </p:txBody>
        </p:sp>
        <p:sp>
          <p:nvSpPr>
            <p:cNvPr id="11" name="Rectangle 10"/>
            <p:cNvSpPr/>
            <p:nvPr/>
          </p:nvSpPr>
          <p:spPr>
            <a:xfrm>
              <a:off x="35626" y="2256312"/>
              <a:ext cx="2422566" cy="653143"/>
            </a:xfrm>
            <a:prstGeom prst="rect">
              <a:avLst/>
            </a:prstGeom>
            <a:solidFill>
              <a:srgbClr val="00FFFF"/>
            </a:soli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Боловсруулагчид </a:t>
              </a:r>
              <a:endParaRPr kumimoji="0" lang="en-US" sz="14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a:t>
              </a:r>
              <a:endParaRPr kumimoji="0" lang="en-US" sz="14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2" name="Rectangle 11"/>
            <p:cNvSpPr/>
            <p:nvPr/>
          </p:nvSpPr>
          <p:spPr>
            <a:xfrm>
              <a:off x="35626" y="3016333"/>
              <a:ext cx="2422566" cy="653143"/>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 </a:t>
              </a:r>
              <a:r>
                <a:rPr kumimoji="0" lang="mn-MN" sz="2400" b="1" i="0" u="none" strike="noStrike" kern="0" cap="none" spc="0" normalizeH="0" baseline="0" noProof="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Жижиглэнгийн ба бөөний худалдаачид</a:t>
              </a:r>
              <a:endParaRPr kumimoji="0" lang="en-US" sz="14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a:t>
              </a:r>
              <a:endParaRPr kumimoji="0" lang="en-US" sz="14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3" name="Rectangle 12"/>
            <p:cNvSpPr/>
            <p:nvPr/>
          </p:nvSpPr>
          <p:spPr>
            <a:xfrm>
              <a:off x="23751" y="3788229"/>
              <a:ext cx="2422566" cy="653143"/>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Экспортлогчид</a:t>
              </a:r>
              <a:endParaRPr kumimoji="0" lang="en-US" sz="14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a:t>
              </a:r>
              <a:endParaRPr kumimoji="0" lang="en-US" sz="14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4" name="Rectangle 13"/>
            <p:cNvSpPr/>
            <p:nvPr/>
          </p:nvSpPr>
          <p:spPr>
            <a:xfrm>
              <a:off x="3004457" y="23751"/>
              <a:ext cx="3408218" cy="629029"/>
            </a:xfrm>
            <a:prstGeom prst="rect">
              <a:avLst/>
            </a:prstGeom>
            <a:solidFill>
              <a:srgbClr val="FF99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b="1"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Үр, бордоо, хор гербицид, малын тэжээл, эм тарилга, ХАА-н техник, тоног төхөөрөмж</a:t>
              </a:r>
              <a:endParaRPr kumimoji="0" lang="en-US" b="1"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endParaRPr>
            </a:p>
          </p:txBody>
        </p:sp>
        <p:sp>
          <p:nvSpPr>
            <p:cNvPr id="15" name="Rectangle 14"/>
            <p:cNvSpPr/>
            <p:nvPr/>
          </p:nvSpPr>
          <p:spPr>
            <a:xfrm>
              <a:off x="2992582" y="748146"/>
              <a:ext cx="3408045" cy="66501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Малчид, тариаланчид, бусад хөдөө аж ахуйн бүтээгдэхүүн, түүхий эд үйлдвэрлэгчид</a:t>
              </a:r>
              <a:endParaRPr kumimoji="0" lang="en-US"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a:t>
              </a:r>
            </a:p>
          </p:txBody>
        </p:sp>
        <p:sp>
          <p:nvSpPr>
            <p:cNvPr id="16" name="Rectangle 15"/>
            <p:cNvSpPr/>
            <p:nvPr/>
          </p:nvSpPr>
          <p:spPr>
            <a:xfrm>
              <a:off x="3016332" y="1508166"/>
              <a:ext cx="3408045" cy="665018"/>
            </a:xfrm>
            <a:prstGeom prst="rect">
              <a:avLst/>
            </a:prstGeom>
            <a:solidFill>
              <a:srgbClr val="5B9BD5">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Үр тариа, төмс, хүнсний ногоо, ноос, ноолуур, арьс ширний агуулах</a:t>
              </a:r>
              <a:r>
                <a:rPr kumimoji="0" lang="mn-MN" sz="1600" b="1" i="0" u="none" strike="noStrike" kern="0" cap="none" spc="0" normalizeH="0" baseline="0" noProof="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 мах, сүүний хөргүүлтэй зоорь, ложистик</a:t>
              </a:r>
              <a:endParaRPr kumimoji="0" lang="en-US" sz="1600" b="1" i="0" u="none" strike="noStrike" kern="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rPr>
                <a:t> </a:t>
              </a:r>
            </a:p>
          </p:txBody>
        </p:sp>
        <p:sp>
          <p:nvSpPr>
            <p:cNvPr id="17" name="Rectangle 16"/>
            <p:cNvSpPr/>
            <p:nvPr/>
          </p:nvSpPr>
          <p:spPr>
            <a:xfrm>
              <a:off x="3028208" y="2268187"/>
              <a:ext cx="3408045" cy="665018"/>
            </a:xfrm>
            <a:prstGeom prst="rect">
              <a:avLst/>
            </a:prstGeom>
            <a:solidFill>
              <a:srgbClr val="00FFFF"/>
            </a:soli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Боловсруулах болон савлах үйлдвэрүүд</a:t>
              </a:r>
              <a:endParaRPr kumimoji="0" lang="en-US"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a:t>
              </a:r>
            </a:p>
          </p:txBody>
        </p:sp>
        <p:sp>
          <p:nvSpPr>
            <p:cNvPr id="18" name="Rectangle 17"/>
            <p:cNvSpPr/>
            <p:nvPr/>
          </p:nvSpPr>
          <p:spPr>
            <a:xfrm>
              <a:off x="3051958" y="3028208"/>
              <a:ext cx="3408045" cy="66501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b="1" i="0" u="none" strike="noStrike" kern="0" cap="none" spc="0" normalizeH="0" baseline="0" noProof="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Худалдааны болон маркетингийн байгууллагууд</a:t>
              </a:r>
              <a:endParaRPr kumimoji="0" lang="en-US"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a:t>
              </a:r>
            </a:p>
          </p:txBody>
        </p:sp>
        <p:sp>
          <p:nvSpPr>
            <p:cNvPr id="19" name="Rectangle 18"/>
            <p:cNvSpPr/>
            <p:nvPr/>
          </p:nvSpPr>
          <p:spPr>
            <a:xfrm>
              <a:off x="3028208" y="3776353"/>
              <a:ext cx="3408045" cy="665018"/>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b="1" i="0" u="none" strike="noStrike" kern="0" cap="none" spc="0" normalizeH="0" baseline="0" noProof="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Ачааг ачихын өмнөх болон дараах төлбөр</a:t>
              </a:r>
              <a:endParaRPr kumimoji="0" lang="en-US"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a:t>
              </a:r>
            </a:p>
          </p:txBody>
        </p:sp>
        <p:sp>
          <p:nvSpPr>
            <p:cNvPr id="20" name="Right Arrow 19"/>
            <p:cNvSpPr/>
            <p:nvPr/>
          </p:nvSpPr>
          <p:spPr>
            <a:xfrm>
              <a:off x="2422566" y="213756"/>
              <a:ext cx="563985" cy="252483"/>
            </a:xfrm>
            <a:prstGeom prst="rightArrow">
              <a:avLst/>
            </a:prstGeom>
            <a:solidFill>
              <a:srgbClr val="FF99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ysClr val="window" lastClr="FFFFFF"/>
                </a:solidFill>
                <a:effectLst/>
                <a:uLnTx/>
                <a:uFillTx/>
                <a:latin typeface="Calibri" panose="020F0502020204030204"/>
              </a:endParaRPr>
            </a:p>
          </p:txBody>
        </p:sp>
        <p:sp>
          <p:nvSpPr>
            <p:cNvPr id="21" name="Right Arrow 20"/>
            <p:cNvSpPr/>
            <p:nvPr/>
          </p:nvSpPr>
          <p:spPr>
            <a:xfrm>
              <a:off x="2434442" y="938151"/>
              <a:ext cx="563985" cy="252483"/>
            </a:xfrm>
            <a:prstGeom prst="rightArrow">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ysClr val="windowText" lastClr="000000"/>
                </a:solidFill>
                <a:effectLst/>
                <a:uLnTx/>
                <a:uFillTx/>
                <a:latin typeface="Calibri" panose="020F0502020204030204"/>
              </a:endParaRPr>
            </a:p>
          </p:txBody>
        </p:sp>
        <p:sp>
          <p:nvSpPr>
            <p:cNvPr id="22" name="Right Arrow 21"/>
            <p:cNvSpPr/>
            <p:nvPr/>
          </p:nvSpPr>
          <p:spPr>
            <a:xfrm>
              <a:off x="2446317" y="1686296"/>
              <a:ext cx="563985" cy="252483"/>
            </a:xfrm>
            <a:prstGeom prst="rightArrow">
              <a:avLst/>
            </a:prstGeom>
            <a:solidFill>
              <a:srgbClr val="5B9BD5">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ysClr val="window" lastClr="FFFFFF"/>
                </a:solidFill>
                <a:effectLst/>
                <a:uLnTx/>
                <a:uFillTx/>
                <a:latin typeface="Calibri" panose="020F0502020204030204"/>
              </a:endParaRPr>
            </a:p>
          </p:txBody>
        </p:sp>
        <p:sp>
          <p:nvSpPr>
            <p:cNvPr id="23" name="Right Arrow 22"/>
            <p:cNvSpPr/>
            <p:nvPr/>
          </p:nvSpPr>
          <p:spPr>
            <a:xfrm>
              <a:off x="2458192" y="2446317"/>
              <a:ext cx="563985" cy="252483"/>
            </a:xfrm>
            <a:prstGeom prst="rightArrow">
              <a:avLst/>
            </a:prstGeom>
            <a:solidFill>
              <a:srgbClr val="00FFFF"/>
            </a:soli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ysClr val="windowText" lastClr="000000"/>
                </a:solidFill>
                <a:effectLst/>
                <a:uLnTx/>
                <a:uFillTx/>
                <a:latin typeface="Calibri" panose="020F0502020204030204"/>
              </a:endParaRPr>
            </a:p>
          </p:txBody>
        </p:sp>
        <p:sp>
          <p:nvSpPr>
            <p:cNvPr id="24" name="Right Arrow 23"/>
            <p:cNvSpPr/>
            <p:nvPr/>
          </p:nvSpPr>
          <p:spPr>
            <a:xfrm>
              <a:off x="2470068" y="3241964"/>
              <a:ext cx="563985" cy="252483"/>
            </a:xfrm>
            <a:prstGeom prst="right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ysClr val="windowText" lastClr="000000"/>
                </a:solidFill>
                <a:effectLst/>
                <a:uLnTx/>
                <a:uFillTx/>
                <a:latin typeface="Calibri" panose="020F0502020204030204"/>
              </a:endParaRPr>
            </a:p>
          </p:txBody>
        </p:sp>
        <p:sp>
          <p:nvSpPr>
            <p:cNvPr id="25" name="Right Arrow 24"/>
            <p:cNvSpPr/>
            <p:nvPr/>
          </p:nvSpPr>
          <p:spPr>
            <a:xfrm>
              <a:off x="2458192" y="3978234"/>
              <a:ext cx="563985" cy="252483"/>
            </a:xfrm>
            <a:prstGeom prst="rightArrow">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ysClr val="windowText" lastClr="000000"/>
                </a:solidFill>
                <a:effectLst/>
                <a:uLnTx/>
                <a:uFillTx/>
                <a:latin typeface="Calibri" panose="020F0502020204030204"/>
              </a:endParaRPr>
            </a:p>
          </p:txBody>
        </p:sp>
      </p:grpSp>
      <p:sp>
        <p:nvSpPr>
          <p:cNvPr id="2" name="Rectangle 1"/>
          <p:cNvSpPr/>
          <p:nvPr/>
        </p:nvSpPr>
        <p:spPr>
          <a:xfrm>
            <a:off x="1210614" y="385709"/>
            <a:ext cx="10757101" cy="584775"/>
          </a:xfrm>
          <a:prstGeom prst="rect">
            <a:avLst/>
          </a:prstGeom>
        </p:spPr>
        <p:txBody>
          <a:bodyPr wrap="square">
            <a:spAutoFit/>
          </a:bodyPr>
          <a:lstStyle/>
          <a:p>
            <a:pPr algn="ctr">
              <a:tabLst>
                <a:tab pos="1377315" algn="l"/>
              </a:tabLst>
            </a:pPr>
            <a:r>
              <a:rPr lang="mn-MN" sz="3200" b="1" dirty="0">
                <a:solidFill>
                  <a:srgbClr val="0070C0"/>
                </a:solidFill>
                <a:latin typeface="Times New Roman" panose="02020603050405020304" pitchFamily="18" charset="0"/>
                <a:ea typeface="Calibri" panose="020F0502020204030204" pitchFamily="34" charset="0"/>
              </a:rPr>
              <a:t>Эрэлт	</a:t>
            </a:r>
            <a:r>
              <a:rPr lang="mn-MN" sz="3200" b="1" dirty="0" smtClean="0">
                <a:solidFill>
                  <a:srgbClr val="0070C0"/>
                </a:solidFill>
                <a:latin typeface="Times New Roman" panose="02020603050405020304" pitchFamily="18" charset="0"/>
                <a:ea typeface="Calibri" panose="020F0502020204030204" pitchFamily="34" charset="0"/>
              </a:rPr>
              <a:t>                                    Санхүүгийн </a:t>
            </a:r>
            <a:r>
              <a:rPr lang="mn-MN" sz="3200" b="1" dirty="0">
                <a:solidFill>
                  <a:srgbClr val="0070C0"/>
                </a:solidFill>
                <a:latin typeface="Times New Roman" panose="02020603050405020304" pitchFamily="18" charset="0"/>
                <a:ea typeface="Calibri" panose="020F0502020204030204" pitchFamily="34" charset="0"/>
              </a:rPr>
              <a:t>хэрэгцээ</a:t>
            </a:r>
            <a:endParaRPr lang="en-US" sz="1600" dirty="0">
              <a:solidFill>
                <a:srgbClr val="0070C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19029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094704" cy="6858000"/>
          </a:xfrm>
          <a:prstGeom prst="rect">
            <a:avLst/>
          </a:prstGeom>
        </p:spPr>
      </p:pic>
      <p:pic>
        <p:nvPicPr>
          <p:cNvPr id="3" name="Picture 2"/>
          <p:cNvPicPr>
            <a:picLocks noChangeAspect="1"/>
          </p:cNvPicPr>
          <p:nvPr/>
        </p:nvPicPr>
        <p:blipFill>
          <a:blip r:embed="rId3"/>
          <a:stretch>
            <a:fillRect/>
          </a:stretch>
        </p:blipFill>
        <p:spPr>
          <a:xfrm>
            <a:off x="1558344" y="141668"/>
            <a:ext cx="9787943" cy="6194737"/>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pic>
      <p:sp>
        <p:nvSpPr>
          <p:cNvPr id="4" name="TextBox 3"/>
          <p:cNvSpPr txBox="1"/>
          <p:nvPr/>
        </p:nvSpPr>
        <p:spPr>
          <a:xfrm>
            <a:off x="2047741" y="6336406"/>
            <a:ext cx="1524328" cy="276999"/>
          </a:xfrm>
          <a:prstGeom prst="rect">
            <a:avLst/>
          </a:prstGeom>
          <a:noFill/>
        </p:spPr>
        <p:txBody>
          <a:bodyPr wrap="none" rtlCol="0">
            <a:spAutoFit/>
          </a:bodyPr>
          <a:lstStyle/>
          <a:p>
            <a:r>
              <a:rPr lang="mn-MN" sz="1200" b="1" dirty="0" smtClean="0">
                <a:latin typeface="Times New Roman" panose="02020603050405020304" pitchFamily="18" charset="0"/>
                <a:cs typeface="Times New Roman" panose="02020603050405020304" pitchFamily="18" charset="0"/>
              </a:rPr>
              <a:t>Эх үүсвэр: Судлаач</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978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5" name="Title 1"/>
          <p:cNvSpPr txBox="1">
            <a:spLocks/>
          </p:cNvSpPr>
          <p:nvPr/>
        </p:nvSpPr>
        <p:spPr>
          <a:xfrm>
            <a:off x="1485362" y="489397"/>
            <a:ext cx="10105623" cy="56924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mn-MN" sz="3200" b="1" smtClean="0">
                <a:latin typeface="Times New Roman" panose="02020603050405020304" pitchFamily="18" charset="0"/>
                <a:cs typeface="Times New Roman" panose="02020603050405020304" pitchFamily="18" charset="0"/>
              </a:rPr>
              <a:t>	Схем 3-д үзүүлсэн өнөөгийн мах бэлтгэл, нийлүүлэлтийн явцад гарч буй үнийн өсөлт нь 1990 оноос хойшхи мал аж ахуйн бүтээгдэхүүн, түүхий эдийн бэлтгэл, нийлүүлэлтийн тогтолцооны дутагдалтай талыг төлөөлүүлэн илэрхийлж байна. Үүнээс харахад малчдын гар дээрх махны үнэ 40-100 хувиар нэмэгдэж хэрэглэгчдэд очиж байгаа дүр зураг дээр ажиглагдаж байна. Энэ нь мах бэлтгэх, нийлүүлэх үйл ажиллагаа нь хэт олон шат дамжлага дамжсан, тухайн шат дамжлага бүрт махны үнэ үндэслэлгүйгээр өсдөг болохыг харж болно.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873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pic>
        <p:nvPicPr>
          <p:cNvPr id="7" name="Picture 6"/>
          <p:cNvPicPr>
            <a:picLocks noChangeAspect="1"/>
          </p:cNvPicPr>
          <p:nvPr/>
        </p:nvPicPr>
        <p:blipFill>
          <a:blip r:embed="rId3"/>
          <a:stretch>
            <a:fillRect/>
          </a:stretch>
        </p:blipFill>
        <p:spPr>
          <a:xfrm>
            <a:off x="1094705" y="785611"/>
            <a:ext cx="10959920" cy="6072389"/>
          </a:xfrm>
          <a:prstGeom prst="rect">
            <a:avLst/>
          </a:prstGeom>
        </p:spPr>
      </p:pic>
      <p:sp>
        <p:nvSpPr>
          <p:cNvPr id="10" name="TextBox 9"/>
          <p:cNvSpPr txBox="1"/>
          <p:nvPr/>
        </p:nvSpPr>
        <p:spPr>
          <a:xfrm>
            <a:off x="1558344" y="130866"/>
            <a:ext cx="9981126" cy="523220"/>
          </a:xfrm>
          <a:prstGeom prst="rect">
            <a:avLst/>
          </a:prstGeom>
          <a:noFill/>
        </p:spPr>
        <p:txBody>
          <a:bodyPr wrap="square" rtlCol="0">
            <a:spAutoFit/>
          </a:bodyPr>
          <a:lstStyle/>
          <a:p>
            <a:pPr algn="ctr"/>
            <a:r>
              <a:rPr lang="mn-MN" sz="2800" b="1" dirty="0" smtClean="0">
                <a:latin typeface="Times New Roman" panose="02020603050405020304" pitchFamily="18" charset="0"/>
                <a:cs typeface="Times New Roman" panose="02020603050405020304" pitchFamily="18" charset="0"/>
              </a:rPr>
              <a:t>Махны үнэ цэнийн сүлжээний зураглал</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595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grpSp>
        <p:nvGrpSpPr>
          <p:cNvPr id="5" name="Group 4"/>
          <p:cNvGrpSpPr/>
          <p:nvPr/>
        </p:nvGrpSpPr>
        <p:grpSpPr>
          <a:xfrm>
            <a:off x="1210615" y="128789"/>
            <a:ext cx="10805374" cy="6490952"/>
            <a:chOff x="0" y="0"/>
            <a:chExt cx="7105650" cy="5524500"/>
          </a:xfrm>
        </p:grpSpPr>
        <p:grpSp>
          <p:nvGrpSpPr>
            <p:cNvPr id="6" name="Group 5"/>
            <p:cNvGrpSpPr/>
            <p:nvPr/>
          </p:nvGrpSpPr>
          <p:grpSpPr>
            <a:xfrm>
              <a:off x="0" y="0"/>
              <a:ext cx="7105650" cy="5524500"/>
              <a:chOff x="190508" y="0"/>
              <a:chExt cx="7001192" cy="4852255"/>
            </a:xfrm>
          </p:grpSpPr>
          <p:grpSp>
            <p:nvGrpSpPr>
              <p:cNvPr id="15" name="Group 14"/>
              <p:cNvGrpSpPr/>
              <p:nvPr/>
            </p:nvGrpSpPr>
            <p:grpSpPr>
              <a:xfrm>
                <a:off x="190508" y="0"/>
                <a:ext cx="7001192" cy="4852255"/>
                <a:chOff x="-145992" y="0"/>
                <a:chExt cx="7001192" cy="4852255"/>
              </a:xfrm>
            </p:grpSpPr>
            <p:sp>
              <p:nvSpPr>
                <p:cNvPr id="20" name="Rectangle 19"/>
                <p:cNvSpPr/>
                <p:nvPr/>
              </p:nvSpPr>
              <p:spPr>
                <a:xfrm>
                  <a:off x="-145992" y="0"/>
                  <a:ext cx="7001192" cy="391886"/>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sz="2400" b="1" kern="0" dirty="0" smtClean="0">
                      <a:solidFill>
                        <a:sysClr val="windowText" lastClr="000000"/>
                      </a:solidFill>
                      <a:latin typeface="Times New Roman" panose="02020603050405020304" pitchFamily="18" charset="0"/>
                      <a:ea typeface="Calibri" panose="020F0502020204030204" pitchFamily="34" charset="0"/>
                    </a:rPr>
                    <a:t>Бүтээгдэхүүний ү</a:t>
                  </a:r>
                  <a:r>
                    <a:rPr kumimoji="0" lang="en-US" sz="24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Calibri" panose="020F0502020204030204" pitchFamily="34" charset="0"/>
                    </a:rPr>
                    <a:t>нэ</a:t>
                  </a:r>
                  <a:r>
                    <a:rPr kumimoji="0" lang="en-US" sz="2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sz="24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цэнийн</a:t>
                  </a:r>
                  <a:r>
                    <a:rPr kumimoji="0" lang="en-US" sz="2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sz="24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сүлжээний</a:t>
                  </a:r>
                  <a:r>
                    <a:rPr kumimoji="0" lang="en-US" sz="2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sz="24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санхүүжилтийн</a:t>
                  </a:r>
                  <a:r>
                    <a:rPr kumimoji="0" lang="en-US" sz="2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sz="24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жишиг</a:t>
                  </a:r>
                  <a:r>
                    <a:rPr kumimoji="0" lang="en-US" sz="2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sz="24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загвар</a:t>
                  </a:r>
                  <a:r>
                    <a:rPr kumimoji="0" lang="en-US" sz="2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21" name="Rectangle 20"/>
                <p:cNvSpPr/>
                <p:nvPr/>
              </p:nvSpPr>
              <p:spPr>
                <a:xfrm>
                  <a:off x="1978925" y="655092"/>
                  <a:ext cx="1626870" cy="2323189"/>
                </a:xfrm>
                <a:prstGeom prst="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mn-MN"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Техникийн туслалцаа</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Чанарын</a:t>
                  </a: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sz="16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баталгаажуулалт</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mn-MN"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Үйлдвэрлэгч</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mn-MN" sz="16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mn-MN" sz="1600" kern="0" dirty="0">
                    <a:solidFill>
                      <a:sysClr val="windowText" lastClr="000000"/>
                    </a:solidFill>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Даатгал</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тээвэр</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22" name="Rectangle 21"/>
                <p:cNvSpPr/>
                <p:nvPr/>
              </p:nvSpPr>
              <p:spPr>
                <a:xfrm>
                  <a:off x="3889612" y="696036"/>
                  <a:ext cx="2636323" cy="1413163"/>
                </a:xfrm>
                <a:prstGeom prst="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Цуглуулах   Нэмүү өртөг  </a:t>
                  </a:r>
                  <a:r>
                    <a:rPr kumimoji="0" lang="mn-MN" sz="16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rPr>
                    <a:t>   Агуулах </a:t>
                  </a:r>
                  <a:r>
                    <a:rPr kumimoji="0" lang="mn-MN"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дахь</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mn-MN" sz="16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rPr>
                    <a:t>    бий </a:t>
                  </a:r>
                  <a:r>
                    <a:rPr kumimoji="0" lang="mn-MN"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болгох  </a:t>
                  </a:r>
                  <a:r>
                    <a:rPr kumimoji="0" lang="mn-MN" sz="16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rPr>
                    <a:t>     бүтээгдэхүүн</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23" name="Rectangle 22"/>
                <p:cNvSpPr/>
                <p:nvPr/>
              </p:nvSpPr>
              <p:spPr>
                <a:xfrm>
                  <a:off x="4612943" y="3575713"/>
                  <a:ext cx="1911927" cy="853351"/>
                </a:xfrm>
                <a:prstGeom prst="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b="1" kern="0" dirty="0" smtClean="0">
                      <a:solidFill>
                        <a:sysClr val="windowText" lastClr="000000"/>
                      </a:solidFill>
                      <a:latin typeface="Times New Roman" panose="02020603050405020304" pitchFamily="18" charset="0"/>
                      <a:ea typeface="Calibri" panose="020F0502020204030204" pitchFamily="34" charset="0"/>
                    </a:rPr>
                    <a:t>Санхүүжилтийн эх үүсвэрээс</a:t>
                  </a:r>
                  <a:r>
                    <a:rPr kumimoji="0" lang="en-US"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үйлдвэрлэгчдэд</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төлбөр</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төлөлт</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nvGrpSpPr>
                <p:cNvPr id="24" name="Group 23"/>
                <p:cNvGrpSpPr/>
                <p:nvPr/>
              </p:nvGrpSpPr>
              <p:grpSpPr>
                <a:xfrm>
                  <a:off x="-79313" y="1487606"/>
                  <a:ext cx="1886034" cy="1372949"/>
                  <a:chOff x="-133904" y="0"/>
                  <a:chExt cx="1886034" cy="1372949"/>
                </a:xfrm>
              </p:grpSpPr>
              <p:sp>
                <p:nvSpPr>
                  <p:cNvPr id="41" name="Oval 40"/>
                  <p:cNvSpPr/>
                  <p:nvPr/>
                </p:nvSpPr>
                <p:spPr>
                  <a:xfrm>
                    <a:off x="-133904" y="0"/>
                    <a:ext cx="1886034" cy="1372949"/>
                  </a:xfrm>
                  <a:prstGeom prst="ellipse">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Санхүүжүүлэх:</a:t>
                    </a: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a:t>
                    </a:r>
                    <a:r>
                      <a:rPr kumimoji="0" lang="mn-MN"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Активын менежмент</a:t>
                    </a: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a:t>
                    </a:r>
                    <a:r>
                      <a:rPr kumimoji="0" lang="mn-MN"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Агуулахын гүйлгээ</a:t>
                    </a: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193" y="37599"/>
                    <a:ext cx="367665" cy="299085"/>
                  </a:xfrm>
                  <a:prstGeom prst="rect">
                    <a:avLst/>
                  </a:prstGeom>
                </p:spPr>
              </p:pic>
            </p:grpSp>
            <p:grpSp>
              <p:nvGrpSpPr>
                <p:cNvPr id="25" name="Group 24"/>
                <p:cNvGrpSpPr/>
                <p:nvPr/>
              </p:nvGrpSpPr>
              <p:grpSpPr>
                <a:xfrm>
                  <a:off x="4899546" y="2115403"/>
                  <a:ext cx="1623695" cy="745151"/>
                  <a:chOff x="0" y="0"/>
                  <a:chExt cx="1623695" cy="606056"/>
                </a:xfrm>
              </p:grpSpPr>
              <p:sp>
                <p:nvSpPr>
                  <p:cNvPr id="39" name="Rectangle 38"/>
                  <p:cNvSpPr/>
                  <p:nvPr/>
                </p:nvSpPr>
                <p:spPr>
                  <a:xfrm>
                    <a:off x="0" y="0"/>
                    <a:ext cx="1623695" cy="606056"/>
                  </a:xfrm>
                  <a:prstGeom prst="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a:t>
                    </a:r>
                  </a:p>
                </p:txBody>
              </p:sp>
              <p:sp>
                <p:nvSpPr>
                  <p:cNvPr id="40" name="Rounded Rectangle 39"/>
                  <p:cNvSpPr/>
                  <p:nvPr/>
                </p:nvSpPr>
                <p:spPr>
                  <a:xfrm>
                    <a:off x="31734" y="12645"/>
                    <a:ext cx="1545399" cy="584791"/>
                  </a:xfrm>
                  <a:prstGeom prst="round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mn-MN" sz="140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Баталгаа болон барьцааны баталгаажуулалт</a:t>
                    </a:r>
                    <a:endParaRPr kumimoji="0" lang="en-US" sz="120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grpSp>
              <p:nvGrpSpPr>
                <p:cNvPr id="26" name="Group 25"/>
                <p:cNvGrpSpPr/>
                <p:nvPr/>
              </p:nvGrpSpPr>
              <p:grpSpPr>
                <a:xfrm>
                  <a:off x="95534" y="3193576"/>
                  <a:ext cx="4037330" cy="1658679"/>
                  <a:chOff x="0" y="0"/>
                  <a:chExt cx="4037330" cy="1658679"/>
                </a:xfrm>
              </p:grpSpPr>
              <p:grpSp>
                <p:nvGrpSpPr>
                  <p:cNvPr id="27" name="Group 26"/>
                  <p:cNvGrpSpPr/>
                  <p:nvPr/>
                </p:nvGrpSpPr>
                <p:grpSpPr>
                  <a:xfrm>
                    <a:off x="0" y="0"/>
                    <a:ext cx="4037330" cy="1658679"/>
                    <a:chOff x="0" y="0"/>
                    <a:chExt cx="4037330" cy="1658679"/>
                  </a:xfrm>
                </p:grpSpPr>
                <p:sp>
                  <p:nvSpPr>
                    <p:cNvPr id="34" name="Rectangle 33"/>
                    <p:cNvSpPr/>
                    <p:nvPr/>
                  </p:nvSpPr>
                  <p:spPr>
                    <a:xfrm>
                      <a:off x="0" y="0"/>
                      <a:ext cx="4037330" cy="1658679"/>
                    </a:xfrm>
                    <a:prstGeom prst="rect">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latin typeface="Calibri" panose="020F0502020204030204"/>
                      </a:endParaRPr>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12" y="46787"/>
                      <a:ext cx="1069483" cy="702386"/>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8637" y="46788"/>
                      <a:ext cx="488950" cy="465229"/>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6391" y="57777"/>
                      <a:ext cx="621030" cy="445262"/>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3967" y="590196"/>
                      <a:ext cx="878108" cy="324485"/>
                    </a:xfrm>
                    <a:prstGeom prst="rect">
                      <a:avLst/>
                    </a:prstGeom>
                  </p:spPr>
                </p:pic>
              </p:grpSp>
              <p:grpSp>
                <p:nvGrpSpPr>
                  <p:cNvPr id="28" name="Group 27"/>
                  <p:cNvGrpSpPr/>
                  <p:nvPr/>
                </p:nvGrpSpPr>
                <p:grpSpPr>
                  <a:xfrm>
                    <a:off x="72813" y="46787"/>
                    <a:ext cx="3914953" cy="1516039"/>
                    <a:chOff x="-129206" y="-314720"/>
                    <a:chExt cx="3914953" cy="1516039"/>
                  </a:xfrm>
                </p:grpSpPr>
                <p:grpSp>
                  <p:nvGrpSpPr>
                    <p:cNvPr id="29" name="Group 28"/>
                    <p:cNvGrpSpPr/>
                    <p:nvPr/>
                  </p:nvGrpSpPr>
                  <p:grpSpPr>
                    <a:xfrm>
                      <a:off x="-129206" y="270052"/>
                      <a:ext cx="3914953" cy="931267"/>
                      <a:chOff x="-129206" y="-165883"/>
                      <a:chExt cx="3914953" cy="931267"/>
                    </a:xfrm>
                  </p:grpSpPr>
                  <p:sp>
                    <p:nvSpPr>
                      <p:cNvPr id="31" name="Rectangle 30"/>
                      <p:cNvSpPr/>
                      <p:nvPr/>
                    </p:nvSpPr>
                    <p:spPr>
                      <a:xfrm>
                        <a:off x="-129206" y="28638"/>
                        <a:ext cx="1001075" cy="736746"/>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Зах</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зээл</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худалдан</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авагчдыг</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холбох</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32" name="Rectangle 31"/>
                      <p:cNvSpPr/>
                      <p:nvPr/>
                    </p:nvSpPr>
                    <p:spPr>
                      <a:xfrm>
                        <a:off x="785237" y="152484"/>
                        <a:ext cx="1431433" cy="438045"/>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Бүт</a:t>
                        </a:r>
                        <a:r>
                          <a:rPr kumimoji="0" lang="mn-MN"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ээгдэхүүний байршил</a:t>
                        </a: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33" name="Rectangle 32"/>
                      <p:cNvSpPr/>
                      <p:nvPr/>
                    </p:nvSpPr>
                    <p:spPr>
                      <a:xfrm>
                        <a:off x="2318830" y="-165883"/>
                        <a:ext cx="1466917" cy="784682"/>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Худалдааны байгууллагуудын сүлжээ</a:t>
                        </a: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7822" y="-314720"/>
                      <a:ext cx="777240" cy="520700"/>
                    </a:xfrm>
                    <a:prstGeom prst="rect">
                      <a:avLst/>
                    </a:prstGeom>
                  </p:spPr>
                </p:pic>
              </p:grpSp>
            </p:grpSp>
          </p:grpSp>
          <p:grpSp>
            <p:nvGrpSpPr>
              <p:cNvPr id="16" name="Group 15"/>
              <p:cNvGrpSpPr/>
              <p:nvPr/>
            </p:nvGrpSpPr>
            <p:grpSpPr>
              <a:xfrm>
                <a:off x="409594" y="542950"/>
                <a:ext cx="6363002" cy="4239350"/>
                <a:chOff x="409594" y="-312928"/>
                <a:chExt cx="6363002" cy="4239350"/>
              </a:xfrm>
            </p:grpSpPr>
            <p:sp>
              <p:nvSpPr>
                <p:cNvPr id="17" name="Rounded Rectangle 16"/>
                <p:cNvSpPr/>
                <p:nvPr/>
              </p:nvSpPr>
              <p:spPr>
                <a:xfrm>
                  <a:off x="409594" y="-312928"/>
                  <a:ext cx="1401078" cy="610228"/>
                </a:xfrm>
                <a:prstGeom prst="round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1</a:t>
                  </a:r>
                </a:p>
              </p:txBody>
            </p:sp>
            <p:sp>
              <p:nvSpPr>
                <p:cNvPr id="18" name="Rounded Rectangle 17"/>
                <p:cNvSpPr/>
                <p:nvPr/>
              </p:nvSpPr>
              <p:spPr>
                <a:xfrm>
                  <a:off x="2806552" y="3582040"/>
                  <a:ext cx="291433" cy="344382"/>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5</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9" name="Rounded Rectangle 18"/>
                <p:cNvSpPr/>
                <p:nvPr/>
              </p:nvSpPr>
              <p:spPr>
                <a:xfrm>
                  <a:off x="6448732" y="3236448"/>
                  <a:ext cx="323864" cy="318761"/>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6</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grpSp>
        <p:grpSp>
          <p:nvGrpSpPr>
            <p:cNvPr id="7" name="Group 6"/>
            <p:cNvGrpSpPr/>
            <p:nvPr/>
          </p:nvGrpSpPr>
          <p:grpSpPr>
            <a:xfrm>
              <a:off x="390525" y="1309236"/>
              <a:ext cx="4443224" cy="3200264"/>
              <a:chOff x="183336" y="-59018"/>
              <a:chExt cx="4377901" cy="2810845"/>
            </a:xfrm>
          </p:grpSpPr>
          <p:cxnSp>
            <p:nvCxnSpPr>
              <p:cNvPr id="10" name="Curved Connector 9"/>
              <p:cNvCxnSpPr/>
              <p:nvPr/>
            </p:nvCxnSpPr>
            <p:spPr>
              <a:xfrm rot="16200000" flipH="1">
                <a:off x="90175" y="34143"/>
                <a:ext cx="405408" cy="219085"/>
              </a:xfrm>
              <a:prstGeom prst="curvedConnector3">
                <a:avLst>
                  <a:gd name="adj1" fmla="val 50000"/>
                </a:avLst>
              </a:prstGeom>
              <a:noFill/>
              <a:ln w="6350" cap="flat" cmpd="sng" algn="ctr">
                <a:solidFill>
                  <a:srgbClr val="5B9BD5"/>
                </a:solidFill>
                <a:prstDash val="solid"/>
                <a:miter lim="800000"/>
                <a:tailEnd type="triangle"/>
              </a:ln>
              <a:effectLst/>
            </p:spPr>
          </p:cxnSp>
          <p:cxnSp>
            <p:nvCxnSpPr>
              <p:cNvPr id="11" name="Curved Connector 10"/>
              <p:cNvCxnSpPr>
                <a:stCxn id="42" idx="3"/>
                <a:endCxn id="21" idx="1"/>
              </p:cNvCxnSpPr>
              <p:nvPr/>
            </p:nvCxnSpPr>
            <p:spPr>
              <a:xfrm>
                <a:off x="967992" y="465808"/>
                <a:ext cx="955475" cy="141940"/>
              </a:xfrm>
              <a:prstGeom prst="curvedConnector3">
                <a:avLst/>
              </a:prstGeom>
              <a:noFill/>
              <a:ln w="6350" cap="flat" cmpd="sng" algn="ctr">
                <a:solidFill>
                  <a:srgbClr val="5B9BD5"/>
                </a:solidFill>
                <a:prstDash val="solid"/>
                <a:miter lim="800000"/>
                <a:tailEnd type="triangle"/>
              </a:ln>
              <a:effectLst/>
            </p:spPr>
          </p:cxnSp>
          <p:cxnSp>
            <p:nvCxnSpPr>
              <p:cNvPr id="12" name="Straight Arrow Connector 11"/>
              <p:cNvCxnSpPr/>
              <p:nvPr/>
            </p:nvCxnSpPr>
            <p:spPr>
              <a:xfrm>
                <a:off x="3571336" y="310551"/>
                <a:ext cx="256032" cy="7315"/>
              </a:xfrm>
              <a:prstGeom prst="straightConnector1">
                <a:avLst/>
              </a:prstGeom>
              <a:noFill/>
              <a:ln w="6350" cap="flat" cmpd="sng" algn="ctr">
                <a:solidFill>
                  <a:srgbClr val="5B9BD5"/>
                </a:solidFill>
                <a:prstDash val="solid"/>
                <a:miter lim="800000"/>
                <a:tailEnd type="triangle"/>
              </a:ln>
              <a:effectLst/>
            </p:spPr>
          </p:cxnSp>
          <p:cxnSp>
            <p:nvCxnSpPr>
              <p:cNvPr id="13" name="Curved Connector 12"/>
              <p:cNvCxnSpPr/>
              <p:nvPr/>
            </p:nvCxnSpPr>
            <p:spPr>
              <a:xfrm flipH="1">
                <a:off x="3795622" y="923027"/>
                <a:ext cx="541324" cy="1062578"/>
              </a:xfrm>
              <a:prstGeom prst="curvedConnector3">
                <a:avLst>
                  <a:gd name="adj1" fmla="val 98621"/>
                </a:avLst>
              </a:prstGeom>
              <a:noFill/>
              <a:ln w="6350" cap="flat" cmpd="sng" algn="ctr">
                <a:solidFill>
                  <a:srgbClr val="5B9BD5"/>
                </a:solidFill>
                <a:prstDash val="solid"/>
                <a:miter lim="800000"/>
                <a:tailEnd type="triangle"/>
              </a:ln>
              <a:effectLst/>
            </p:spPr>
          </p:cxnSp>
          <p:cxnSp>
            <p:nvCxnSpPr>
              <p:cNvPr id="14" name="Straight Arrow Connector 13"/>
              <p:cNvCxnSpPr/>
              <p:nvPr/>
            </p:nvCxnSpPr>
            <p:spPr>
              <a:xfrm>
                <a:off x="4088921" y="2751827"/>
                <a:ext cx="472316" cy="0"/>
              </a:xfrm>
              <a:prstGeom prst="straightConnector1">
                <a:avLst/>
              </a:prstGeom>
              <a:noFill/>
              <a:ln w="6350" cap="flat" cmpd="sng" algn="ctr">
                <a:solidFill>
                  <a:srgbClr val="5B9BD5"/>
                </a:solidFill>
                <a:prstDash val="solid"/>
                <a:miter lim="800000"/>
                <a:tailEnd type="triangle"/>
              </a:ln>
              <a:effectLst/>
            </p:spPr>
          </p:cxnSp>
        </p:grpSp>
      </p:grpSp>
      <p:sp>
        <p:nvSpPr>
          <p:cNvPr id="2" name="Rectangle 1"/>
          <p:cNvSpPr/>
          <p:nvPr/>
        </p:nvSpPr>
        <p:spPr>
          <a:xfrm>
            <a:off x="1532737" y="857995"/>
            <a:ext cx="2330925" cy="830997"/>
          </a:xfrm>
          <a:prstGeom prst="rect">
            <a:avLst/>
          </a:prstGeom>
        </p:spPr>
        <p:txBody>
          <a:bodyPr wrap="square">
            <a:spAutoFit/>
          </a:bodyPr>
          <a:lstStyle/>
          <a:p>
            <a:pPr algn="just">
              <a:spcBef>
                <a:spcPts val="1200"/>
              </a:spcBef>
            </a:pPr>
            <a:r>
              <a:rPr lang="mn-MN" sz="1600" b="1" dirty="0">
                <a:latin typeface="Times New Roman" panose="02020603050405020304" pitchFamily="18" charset="0"/>
                <a:ea typeface="Calibri" panose="020F0502020204030204" pitchFamily="34" charset="0"/>
              </a:rPr>
              <a:t>Зохион байгуулагдсан үйлдвэрлэгчдийг нэгтгэх</a:t>
            </a:r>
            <a:endParaRPr lang="en-US" sz="1400" dirty="0">
              <a:effectLst/>
              <a:latin typeface="Times New Roman" panose="02020603050405020304" pitchFamily="18" charset="0"/>
              <a:ea typeface="Calibri" panose="020F0502020204030204" pitchFamily="34" charset="0"/>
            </a:endParaRPr>
          </a:p>
        </p:txBody>
      </p:sp>
      <p:pic>
        <p:nvPicPr>
          <p:cNvPr id="43" name="Picture 42"/>
          <p:cNvPicPr/>
          <p:nvPr/>
        </p:nvPicPr>
        <p:blipFill>
          <a:blip r:embed="rId9"/>
          <a:stretch>
            <a:fillRect/>
          </a:stretch>
        </p:blipFill>
        <p:spPr>
          <a:xfrm>
            <a:off x="7529166" y="1091437"/>
            <a:ext cx="1116361" cy="864334"/>
          </a:xfrm>
          <a:prstGeom prst="rect">
            <a:avLst/>
          </a:prstGeom>
        </p:spPr>
      </p:pic>
      <p:pic>
        <p:nvPicPr>
          <p:cNvPr id="44" name="Picture 43"/>
          <p:cNvPicPr/>
          <p:nvPr/>
        </p:nvPicPr>
        <p:blipFill>
          <a:blip r:embed="rId10"/>
          <a:stretch>
            <a:fillRect/>
          </a:stretch>
        </p:blipFill>
        <p:spPr>
          <a:xfrm>
            <a:off x="8733272" y="1091437"/>
            <a:ext cx="1183462" cy="864334"/>
          </a:xfrm>
          <a:prstGeom prst="rect">
            <a:avLst/>
          </a:prstGeom>
        </p:spPr>
      </p:pic>
      <p:pic>
        <p:nvPicPr>
          <p:cNvPr id="45" name="Picture 44"/>
          <p:cNvPicPr/>
          <p:nvPr/>
        </p:nvPicPr>
        <p:blipFill>
          <a:blip r:embed="rId11"/>
          <a:stretch>
            <a:fillRect/>
          </a:stretch>
        </p:blipFill>
        <p:spPr>
          <a:xfrm>
            <a:off x="9991600" y="1091437"/>
            <a:ext cx="1429076" cy="864334"/>
          </a:xfrm>
          <a:prstGeom prst="rect">
            <a:avLst/>
          </a:prstGeom>
        </p:spPr>
      </p:pic>
      <p:sp>
        <p:nvSpPr>
          <p:cNvPr id="46" name="Rounded Rectangle 45"/>
          <p:cNvSpPr/>
          <p:nvPr/>
        </p:nvSpPr>
        <p:spPr>
          <a:xfrm>
            <a:off x="3225718" y="1195285"/>
            <a:ext cx="449787" cy="460686"/>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sz="1600" kern="0" noProof="0" dirty="0">
                <a:solidFill>
                  <a:sysClr val="windowText" lastClr="000000"/>
                </a:solidFill>
                <a:latin typeface="Times New Roman" panose="02020603050405020304" pitchFamily="18" charset="0"/>
                <a:ea typeface="Calibri" panose="020F0502020204030204" pitchFamily="34" charset="0"/>
              </a:rPr>
              <a:t>1</a:t>
            </a:r>
            <a:endParaRPr kumimoji="0" lang="en-US" sz="160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47" name="Rounded Rectangle 46"/>
          <p:cNvSpPr/>
          <p:nvPr/>
        </p:nvSpPr>
        <p:spPr>
          <a:xfrm>
            <a:off x="3363823" y="3072846"/>
            <a:ext cx="499839" cy="426413"/>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sz="1600" b="1" kern="0" dirty="0">
                <a:ln>
                  <a:solidFill>
                    <a:schemeClr val="tx1"/>
                  </a:solidFill>
                </a:ln>
                <a:solidFill>
                  <a:srgbClr val="1B4125"/>
                </a:solidFill>
                <a:latin typeface="Times New Roman" panose="02020603050405020304" pitchFamily="18" charset="0"/>
                <a:ea typeface="Calibri" panose="020F0502020204030204" pitchFamily="34" charset="0"/>
              </a:rPr>
              <a:t>2</a:t>
            </a:r>
            <a:endParaRPr kumimoji="0" lang="en-US" sz="1600" b="0" i="0" u="none" strike="noStrike" kern="0" cap="none" spc="0" normalizeH="0" baseline="0" noProof="0" dirty="0">
              <a:ln>
                <a:solidFill>
                  <a:schemeClr val="tx1"/>
                </a:solidFill>
              </a:ln>
              <a:solidFill>
                <a:srgbClr val="1B4125"/>
              </a:solidFill>
              <a:effectLst/>
              <a:uLnTx/>
              <a:uFillTx/>
              <a:latin typeface="Times New Roman" panose="02020603050405020304" pitchFamily="18" charset="0"/>
              <a:ea typeface="Calibri" panose="020F0502020204030204" pitchFamily="34" charset="0"/>
            </a:endParaRPr>
          </a:p>
        </p:txBody>
      </p:sp>
      <p:sp>
        <p:nvSpPr>
          <p:cNvPr id="48" name="Rounded Rectangle 47"/>
          <p:cNvSpPr/>
          <p:nvPr/>
        </p:nvSpPr>
        <p:spPr>
          <a:xfrm>
            <a:off x="5495635" y="2528445"/>
            <a:ext cx="499839" cy="426413"/>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sz="1600" b="1" kern="0" noProof="0" dirty="0">
                <a:solidFill>
                  <a:sysClr val="windowText" lastClr="000000"/>
                </a:solidFill>
                <a:latin typeface="Times New Roman" panose="02020603050405020304" pitchFamily="18" charset="0"/>
                <a:ea typeface="Calibri" panose="020F0502020204030204" pitchFamily="34" charset="0"/>
              </a:rPr>
              <a:t>3</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49" name="Rounded Rectangle 48"/>
          <p:cNvSpPr/>
          <p:nvPr/>
        </p:nvSpPr>
        <p:spPr>
          <a:xfrm>
            <a:off x="9223493" y="2477542"/>
            <a:ext cx="499839" cy="426413"/>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sz="1600" b="1" kern="0" dirty="0">
                <a:solidFill>
                  <a:sysClr val="windowText" lastClr="000000"/>
                </a:solidFill>
                <a:latin typeface="Times New Roman" panose="02020603050405020304" pitchFamily="18" charset="0"/>
                <a:ea typeface="Calibri" panose="020F0502020204030204" pitchFamily="34" charset="0"/>
              </a:rPr>
              <a:t>4</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86661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094704" cy="6858000"/>
          </a:xfrm>
          <a:prstGeom prst="rect">
            <a:avLst/>
          </a:prstGeom>
        </p:spPr>
      </p:pic>
      <p:sp>
        <p:nvSpPr>
          <p:cNvPr id="3" name="Title 2"/>
          <p:cNvSpPr>
            <a:spLocks noGrp="1"/>
          </p:cNvSpPr>
          <p:nvPr>
            <p:ph type="title"/>
          </p:nvPr>
        </p:nvSpPr>
        <p:spPr>
          <a:xfrm>
            <a:off x="1185931" y="210580"/>
            <a:ext cx="10515600" cy="446244"/>
          </a:xfrm>
        </p:spPr>
        <p:txBody>
          <a:bodyPr>
            <a:normAutofit fontScale="90000"/>
          </a:bodyPr>
          <a:lstStyle/>
          <a:p>
            <a:pPr algn="ctr"/>
            <a:r>
              <a:rPr lang="mn-MN" sz="2800" b="1" dirty="0">
                <a:latin typeface="Times New Roman" panose="02020603050405020304" pitchFamily="18" charset="0"/>
                <a:ea typeface="Calibri" panose="020F0502020204030204" pitchFamily="34" charset="0"/>
              </a:rPr>
              <a:t>ДҮГНЭЛТ: 	АНХААРАЛ ТАТАХ ГОЛ ХҮЧИН ЗҮЙЛС</a:t>
            </a:r>
            <a:endParaRPr lang="en-US" sz="2800" b="1" dirty="0"/>
          </a:p>
        </p:txBody>
      </p:sp>
      <p:graphicFrame>
        <p:nvGraphicFramePr>
          <p:cNvPr id="6" name="Table 5"/>
          <p:cNvGraphicFramePr>
            <a:graphicFrameLocks noGrp="1"/>
          </p:cNvGraphicFramePr>
          <p:nvPr>
            <p:extLst>
              <p:ext uri="{D42A27DB-BD31-4B8C-83A1-F6EECF244321}">
                <p14:modId xmlns:p14="http://schemas.microsoft.com/office/powerpoint/2010/main" val="720062136"/>
              </p:ext>
            </p:extLst>
          </p:nvPr>
        </p:nvGraphicFramePr>
        <p:xfrm>
          <a:off x="1232155" y="846893"/>
          <a:ext cx="10766738" cy="5853452"/>
        </p:xfrm>
        <a:graphic>
          <a:graphicData uri="http://schemas.openxmlformats.org/drawingml/2006/table">
            <a:tbl>
              <a:tblPr firstRow="1" bandRow="1">
                <a:tableStyleId>{5C22544A-7EE6-4342-B048-85BDC9FD1C3A}</a:tableStyleId>
              </a:tblPr>
              <a:tblGrid>
                <a:gridCol w="2846230"/>
                <a:gridCol w="7920508"/>
              </a:tblGrid>
              <a:tr h="1004496">
                <a:tc>
                  <a:txBody>
                    <a:bodyPr/>
                    <a:lstStyle/>
                    <a:p>
                      <a:r>
                        <a:rPr lang="mn-MN" sz="2400" b="1" dirty="0" smtClean="0">
                          <a:solidFill>
                            <a:schemeClr val="tx1"/>
                          </a:solidFill>
                          <a:effectLst/>
                          <a:latin typeface="Times New Roman" panose="02020603050405020304" pitchFamily="18" charset="0"/>
                          <a:ea typeface="Calibri" panose="020F0502020204030204" pitchFamily="34" charset="0"/>
                        </a:rPr>
                        <a:t>ОЙЛГОЛТ:</a:t>
                      </a:r>
                      <a:endParaRPr lang="en-US" sz="2400" b="1" dirty="0">
                        <a:solidFill>
                          <a:schemeClr val="tx1"/>
                        </a:solidFill>
                      </a:endParaRPr>
                    </a:p>
                  </a:txBody>
                  <a:tcPr/>
                </a:tc>
                <a:tc>
                  <a:txBody>
                    <a:bodyPr/>
                    <a:lstStyle/>
                    <a:p>
                      <a:pPr marL="171450" marR="0" indent="-171450" algn="just">
                        <a:lnSpc>
                          <a:spcPct val="107000"/>
                        </a:lnSpc>
                        <a:spcBef>
                          <a:spcPts val="0"/>
                        </a:spcBef>
                        <a:spcAft>
                          <a:spcPts val="800"/>
                        </a:spcAft>
                        <a:buFont typeface="Arial" panose="020B0604020202020204" pitchFamily="34" charset="0"/>
                        <a:buChar char="•"/>
                      </a:pPr>
                      <a:r>
                        <a:rPr lang="mn-MN" sz="2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Зах зээл ба үйлдвэрлэл</a:t>
                      </a:r>
                      <a:endParaRPr lang="en-US" sz="2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gn="just">
                        <a:lnSpc>
                          <a:spcPct val="107000"/>
                        </a:lnSpc>
                        <a:spcBef>
                          <a:spcPts val="0"/>
                        </a:spcBef>
                        <a:spcAft>
                          <a:spcPts val="800"/>
                        </a:spcAft>
                        <a:buFont typeface="Arial" panose="020B0604020202020204" pitchFamily="34" charset="0"/>
                        <a:buChar char="•"/>
                      </a:pPr>
                      <a:r>
                        <a:rPr lang="mn-MN" sz="2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Харилцагчид болон стратегийн түншлэгчид</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r>
              <a:tr h="1278673">
                <a:tc>
                  <a:txBody>
                    <a:bodyPr/>
                    <a:lstStyle/>
                    <a:p>
                      <a:r>
                        <a:rPr lang="mn-MN" sz="2400" b="1" dirty="0" smtClean="0">
                          <a:solidFill>
                            <a:schemeClr val="tx1"/>
                          </a:solidFill>
                          <a:effectLst/>
                          <a:latin typeface="Times New Roman" panose="02020603050405020304" pitchFamily="18" charset="0"/>
                          <a:ea typeface="Calibri" panose="020F0502020204030204" pitchFamily="34" charset="0"/>
                        </a:rPr>
                        <a:t>ЗОХИОН БАЙГУУЛАЛТ:</a:t>
                      </a:r>
                      <a:endParaRPr lang="en-US" sz="2400" b="1" dirty="0">
                        <a:solidFill>
                          <a:schemeClr val="tx1"/>
                        </a:solidFill>
                      </a:endParaRPr>
                    </a:p>
                  </a:txBody>
                  <a:tcPr/>
                </a:tc>
                <a:tc>
                  <a:txBody>
                    <a:bodyPr/>
                    <a:lstStyle/>
                    <a:p>
                      <a:pPr marL="171450" marR="0" indent="-171450" algn="just">
                        <a:lnSpc>
                          <a:spcPct val="107000"/>
                        </a:lnSpc>
                        <a:spcBef>
                          <a:spcPts val="0"/>
                        </a:spcBef>
                        <a:spcAft>
                          <a:spcPts val="800"/>
                        </a:spcAft>
                        <a:buFont typeface="Arial" panose="020B0604020202020204" pitchFamily="34" charset="0"/>
                        <a:buChar char="•"/>
                      </a:pPr>
                      <a:r>
                        <a:rPr lang="mn-MN" sz="2400" b="1" dirty="0" smtClean="0">
                          <a:effectLst/>
                          <a:latin typeface="Times New Roman" panose="02020603050405020304" pitchFamily="18" charset="0"/>
                          <a:ea typeface="Calibri" panose="020F0502020204030204" pitchFamily="34" charset="0"/>
                          <a:cs typeface="Times New Roman" panose="02020603050405020304" pitchFamily="18" charset="0"/>
                        </a:rPr>
                        <a:t>Х</a:t>
                      </a:r>
                      <a:r>
                        <a:rPr lang="mn-MN" sz="2000" b="1" dirty="0" smtClean="0">
                          <a:effectLst/>
                          <a:latin typeface="Times New Roman" panose="02020603050405020304" pitchFamily="18" charset="0"/>
                          <a:ea typeface="Calibri" panose="020F0502020204030204" pitchFamily="34" charset="0"/>
                          <a:cs typeface="Times New Roman" panose="02020603050405020304" pitchFamily="18" charset="0"/>
                        </a:rPr>
                        <a:t>амгийн чухал стратегийн ач холбогдол бүхий цэгт сүлжээний</a:t>
                      </a:r>
                      <a:r>
                        <a:rPr lang="mn-MN" sz="20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mn-MN" sz="2000" b="1" dirty="0" smtClean="0">
                          <a:effectLst/>
                          <a:latin typeface="Times New Roman" panose="02020603050405020304" pitchFamily="18" charset="0"/>
                          <a:ea typeface="Calibri" panose="020F0502020204030204" pitchFamily="34" charset="0"/>
                          <a:cs typeface="Times New Roman" panose="02020603050405020304" pitchFamily="18" charset="0"/>
                        </a:rPr>
                        <a:t>санг бий болгох</a:t>
                      </a:r>
                      <a:endParaRPr lang="en-US"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gn="just">
                        <a:lnSpc>
                          <a:spcPct val="107000"/>
                        </a:lnSpc>
                        <a:spcBef>
                          <a:spcPts val="0"/>
                        </a:spcBef>
                        <a:spcAft>
                          <a:spcPts val="800"/>
                        </a:spcAft>
                        <a:buFont typeface="Arial" panose="020B0604020202020204" pitchFamily="34" charset="0"/>
                        <a:buChar char="•"/>
                      </a:pPr>
                      <a:r>
                        <a:rPr lang="mn-MN" sz="2000" b="1" dirty="0" smtClean="0">
                          <a:effectLst/>
                          <a:latin typeface="Times New Roman" panose="02020603050405020304" pitchFamily="18" charset="0"/>
                          <a:ea typeface="Calibri" panose="020F0502020204030204" pitchFamily="34" charset="0"/>
                          <a:cs typeface="Times New Roman" panose="02020603050405020304" pitchFamily="18" charset="0"/>
                        </a:rPr>
                        <a:t>Илэн далангүй, үр ашигтай түншүүдэд итгэл хүлээлгэх</a:t>
                      </a:r>
                      <a:endParaRPr lang="en-US" sz="20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r>
              <a:tr h="2000134">
                <a:tc>
                  <a:txBody>
                    <a:bodyPr/>
                    <a:lstStyle/>
                    <a:p>
                      <a:r>
                        <a:rPr lang="mn-MN" sz="2400" b="1" dirty="0" smtClean="0">
                          <a:solidFill>
                            <a:schemeClr val="tx1"/>
                          </a:solidFill>
                          <a:effectLst/>
                          <a:latin typeface="Times New Roman" panose="02020603050405020304" pitchFamily="18" charset="0"/>
                          <a:ea typeface="Calibri" panose="020F0502020204030204" pitchFamily="34" charset="0"/>
                        </a:rPr>
                        <a:t>ЭРСДЭЛ:	</a:t>
                      </a:r>
                      <a:endParaRPr lang="en-US" sz="2400" b="1" dirty="0">
                        <a:solidFill>
                          <a:schemeClr val="tx1"/>
                        </a:solidFill>
                      </a:endParaRPr>
                    </a:p>
                  </a:txBody>
                  <a:tcPr/>
                </a:tc>
                <a:tc>
                  <a:txBody>
                    <a:bodyPr/>
                    <a:lstStyle/>
                    <a:p>
                      <a:pPr marL="285750" marR="0" indent="-285750" algn="just">
                        <a:lnSpc>
                          <a:spcPct val="107000"/>
                        </a:lnSpc>
                        <a:spcBef>
                          <a:spcPts val="0"/>
                        </a:spcBef>
                        <a:spcAft>
                          <a:spcPts val="800"/>
                        </a:spcAft>
                        <a:buFont typeface="Arial" panose="020B0604020202020204" pitchFamily="34" charset="0"/>
                        <a:buChar char="•"/>
                      </a:pPr>
                      <a:r>
                        <a:rPr lang="mn-MN" sz="2000" b="1" dirty="0" smtClean="0">
                          <a:effectLst/>
                          <a:latin typeface="Times New Roman" panose="02020603050405020304" pitchFamily="18" charset="0"/>
                          <a:ea typeface="Calibri" panose="020F0502020204030204" pitchFamily="34" charset="0"/>
                          <a:cs typeface="Times New Roman" panose="02020603050405020304" pitchFamily="18" charset="0"/>
                        </a:rPr>
                        <a:t>Үйлдвэрлэлийн технологи болон бүтээгдэхүүнд шинэтгэл, өөрчлөлт хийх</a:t>
                      </a:r>
                      <a:endParaRPr lang="en-US"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r>
                        <a:rPr lang="mn-MN" sz="2000" b="1" dirty="0" smtClean="0">
                          <a:effectLst/>
                          <a:latin typeface="Times New Roman" panose="02020603050405020304" pitchFamily="18" charset="0"/>
                          <a:ea typeface="Calibri" panose="020F0502020204030204" pitchFamily="34" charset="0"/>
                          <a:cs typeface="Times New Roman" panose="02020603050405020304" pitchFamily="18" charset="0"/>
                        </a:rPr>
                        <a:t>Үнэ цэнийн сүлжээний давуу тал, боломжийг ашиглах</a:t>
                      </a:r>
                      <a:endParaRPr lang="en-US"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r>
                        <a:rPr lang="mn-MN" sz="2000" b="1" dirty="0" smtClean="0">
                          <a:effectLst/>
                          <a:latin typeface="Times New Roman" panose="02020603050405020304" pitchFamily="18" charset="0"/>
                          <a:ea typeface="Calibri" panose="020F0502020204030204" pitchFamily="34" charset="0"/>
                          <a:cs typeface="Times New Roman" panose="02020603050405020304" pitchFamily="18" charset="0"/>
                        </a:rPr>
                        <a:t>Зээлийн зөв бүтэцийг бүрдүүлэх, шинжлэх</a:t>
                      </a:r>
                      <a:endParaRPr lang="en-US" sz="20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r>
              <a:tr h="1570149">
                <a:tc>
                  <a:txBody>
                    <a:bodyPr/>
                    <a:lstStyle/>
                    <a:p>
                      <a:r>
                        <a:rPr lang="mn-MN" sz="2400" b="1" dirty="0" smtClean="0">
                          <a:solidFill>
                            <a:schemeClr val="tx1"/>
                          </a:solidFill>
                          <a:effectLst/>
                          <a:latin typeface="Times New Roman" panose="02020603050405020304" pitchFamily="18" charset="0"/>
                          <a:ea typeface="Calibri" panose="020F0502020204030204" pitchFamily="34" charset="0"/>
                        </a:rPr>
                        <a:t>ҮЙЛЧИЛГЭЭ:	</a:t>
                      </a:r>
                      <a:endParaRPr lang="en-US" sz="2400" b="1" dirty="0">
                        <a:solidFill>
                          <a:schemeClr val="tx1"/>
                        </a:solidFill>
                      </a:endParaRPr>
                    </a:p>
                  </a:txBody>
                  <a:tcPr/>
                </a:tc>
                <a:tc>
                  <a:txBody>
                    <a:bodyPr/>
                    <a:lstStyle/>
                    <a:p>
                      <a:pPr marL="285750" marR="0" indent="-285750" algn="just">
                        <a:lnSpc>
                          <a:spcPct val="107000"/>
                        </a:lnSpc>
                        <a:spcBef>
                          <a:spcPts val="0"/>
                        </a:spcBef>
                        <a:spcAft>
                          <a:spcPts val="800"/>
                        </a:spcAft>
                        <a:buFont typeface="Arial" panose="020B0604020202020204" pitchFamily="34" charset="0"/>
                        <a:buChar char="•"/>
                      </a:pPr>
                      <a:r>
                        <a:rPr lang="mn-MN" sz="2000" b="1" dirty="0" smtClean="0">
                          <a:effectLst/>
                          <a:latin typeface="Times New Roman" panose="02020603050405020304" pitchFamily="18" charset="0"/>
                          <a:ea typeface="Calibri" panose="020F0502020204030204" pitchFamily="34" charset="0"/>
                          <a:cs typeface="Times New Roman" panose="02020603050405020304" pitchFamily="18" charset="0"/>
                        </a:rPr>
                        <a:t>Цагаа олсон, дахин давтагдах, санхүүгийн  уян хатан үйлчилгээг санал болгох</a:t>
                      </a:r>
                      <a:endParaRPr lang="en-US"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r>
                        <a:rPr lang="mn-MN" sz="2000" b="1" dirty="0" smtClean="0">
                          <a:effectLst/>
                          <a:latin typeface="Times New Roman" panose="02020603050405020304" pitchFamily="18" charset="0"/>
                          <a:ea typeface="Calibri" panose="020F0502020204030204" pitchFamily="34" charset="0"/>
                          <a:cs typeface="Times New Roman" panose="02020603050405020304" pitchFamily="18" charset="0"/>
                        </a:rPr>
                        <a:t>Бизнес болон харилцагчдад анхаарлаа хандуулах</a:t>
                      </a:r>
                      <a:endParaRPr lang="en-US" sz="20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516952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6" name="Content Placeholder 2"/>
          <p:cNvSpPr txBox="1">
            <a:spLocks/>
          </p:cNvSpPr>
          <p:nvPr/>
        </p:nvSpPr>
        <p:spPr>
          <a:xfrm>
            <a:off x="1178417" y="1645278"/>
            <a:ext cx="10747420" cy="49831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mn-MN" sz="2800" b="1" smtClean="0">
                <a:latin typeface="Times New Roman" panose="02020603050405020304" pitchFamily="18" charset="0"/>
                <a:cs typeface="Times New Roman" panose="02020603050405020304" pitchFamily="18" charset="0"/>
              </a:rPr>
              <a:t>Шат бүрд нь өртөг бүтээх, ХАА бүтээгдэхүүний үйлдвэрлэлээс эцсийн хэрэглээ хүртлэх нийлмэл процессийн гинжин хэлхээг өртгийн сүлжээ гэнэ.</a:t>
            </a:r>
          </a:p>
          <a:p>
            <a:pPr algn="just"/>
            <a:r>
              <a:rPr lang="mn-MN" sz="2800" b="1" smtClean="0">
                <a:latin typeface="Times New Roman" panose="02020603050405020304" pitchFamily="18" charset="0"/>
                <a:cs typeface="Times New Roman" panose="02020603050405020304" pitchFamily="18" charset="0"/>
              </a:rPr>
              <a:t>Өртгийн сүлжээний үйлдвэрлэлийн өсөлтөд учирч буй саадыг арилгах зорилгоор сүлжээний агентүүдэд олгож буй   санхүүгийн бүтээгдэхүүн, үйлчилгээг өртгийн сүлжээний санхүүжилт гэнэ.</a:t>
            </a:r>
          </a:p>
          <a:p>
            <a:pPr algn="just"/>
            <a:r>
              <a:rPr lang="mn-MN" sz="2800" b="1" smtClean="0">
                <a:latin typeface="Times New Roman" panose="02020603050405020304" pitchFamily="18" charset="0"/>
                <a:cs typeface="Times New Roman" panose="02020603050405020304" pitchFamily="18" charset="0"/>
              </a:rPr>
              <a:t>Өртгийн сүлжээ, түүний санхүүжилтийг схем, функционал загварыг ашиглан судална.</a:t>
            </a:r>
          </a:p>
          <a:p>
            <a:pPr algn="just"/>
            <a:r>
              <a:rPr lang="mn-MN" sz="2800" b="1" smtClean="0">
                <a:latin typeface="Times New Roman" panose="02020603050405020304" pitchFamily="18" charset="0"/>
                <a:cs typeface="Times New Roman" panose="02020603050405020304" pitchFamily="18" charset="0"/>
              </a:rPr>
              <a:t>Бүтээгдэхүүний болон хүчин зүйлсийн дотоодын ба олон улсын зах зээлийг шинжлэх нь өртгийн сүлжээний судалгааны чухал асуудал.  </a:t>
            </a:r>
            <a:endParaRPr lang="en-US" sz="2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262127" y="128785"/>
            <a:ext cx="2709653" cy="461665"/>
          </a:xfrm>
          <a:prstGeom prst="rect">
            <a:avLst/>
          </a:prstGeom>
          <a:noFill/>
        </p:spPr>
        <p:txBody>
          <a:bodyPr wrap="none" rtlCol="0">
            <a:spAutoFit/>
          </a:bodyPr>
          <a:lstStyle/>
          <a:p>
            <a:r>
              <a:rPr lang="mn-MN" sz="2400" b="1" dirty="0" smtClean="0">
                <a:latin typeface="Times New Roman" panose="02020603050405020304" pitchFamily="18" charset="0"/>
                <a:cs typeface="Times New Roman" panose="02020603050405020304" pitchFamily="18" charset="0"/>
              </a:rPr>
              <a:t>Б. Газар тариалан</a:t>
            </a:r>
            <a:endParaRPr lang="en-US" sz="2400" b="1"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951149" y="590450"/>
            <a:ext cx="82296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4000" b="1" dirty="0" smtClean="0">
                <a:latin typeface="Times New Roman" panose="02020603050405020304" pitchFamily="18" charset="0"/>
                <a:cs typeface="Times New Roman" panose="02020603050405020304" pitchFamily="18" charset="0"/>
              </a:rPr>
              <a:t>Үнэ цэнийн сүлжээ, санхүүжилт</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080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grpSp>
        <p:nvGrpSpPr>
          <p:cNvPr id="6" name="Group 5"/>
          <p:cNvGrpSpPr/>
          <p:nvPr/>
        </p:nvGrpSpPr>
        <p:grpSpPr>
          <a:xfrm>
            <a:off x="1191295" y="1036862"/>
            <a:ext cx="10618632" cy="5598458"/>
            <a:chOff x="381000" y="1524000"/>
            <a:chExt cx="8077200" cy="5400020"/>
          </a:xfrm>
        </p:grpSpPr>
        <p:sp>
          <p:nvSpPr>
            <p:cNvPr id="7" name="Rectangle 6"/>
            <p:cNvSpPr/>
            <p:nvPr/>
          </p:nvSpPr>
          <p:spPr>
            <a:xfrm>
              <a:off x="3428999" y="2010857"/>
              <a:ext cx="2057400" cy="427543"/>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Rectangle 7"/>
            <p:cNvSpPr/>
            <p:nvPr/>
          </p:nvSpPr>
          <p:spPr>
            <a:xfrm>
              <a:off x="3428999" y="2740222"/>
              <a:ext cx="2057399" cy="383977"/>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3429000" y="3409950"/>
              <a:ext cx="2140527" cy="55245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3429001" y="4267200"/>
              <a:ext cx="2140526" cy="4572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Rectangle 10"/>
            <p:cNvSpPr/>
            <p:nvPr/>
          </p:nvSpPr>
          <p:spPr>
            <a:xfrm>
              <a:off x="3428999" y="5026223"/>
              <a:ext cx="2140527" cy="4572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3428999" y="5791200"/>
              <a:ext cx="2140527" cy="460177"/>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Rounded Rectangle 12"/>
            <p:cNvSpPr/>
            <p:nvPr/>
          </p:nvSpPr>
          <p:spPr>
            <a:xfrm>
              <a:off x="762000" y="2155329"/>
              <a:ext cx="1143000" cy="589062"/>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Rounded Rectangle 13"/>
            <p:cNvSpPr/>
            <p:nvPr/>
          </p:nvSpPr>
          <p:spPr>
            <a:xfrm>
              <a:off x="762000" y="2895600"/>
              <a:ext cx="1219200" cy="638175"/>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 name="Rounded Rectangle 14"/>
            <p:cNvSpPr/>
            <p:nvPr/>
          </p:nvSpPr>
          <p:spPr>
            <a:xfrm>
              <a:off x="762000" y="3810000"/>
              <a:ext cx="1219200" cy="639633"/>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Rounded Rectangle 15"/>
            <p:cNvSpPr/>
            <p:nvPr/>
          </p:nvSpPr>
          <p:spPr>
            <a:xfrm>
              <a:off x="762000" y="4724400"/>
              <a:ext cx="1219200" cy="606623"/>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ounded Rectangle 16"/>
            <p:cNvSpPr/>
            <p:nvPr/>
          </p:nvSpPr>
          <p:spPr>
            <a:xfrm>
              <a:off x="762000" y="5638800"/>
              <a:ext cx="1219200" cy="6096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 name="Rounded Rectangle 17"/>
            <p:cNvSpPr/>
            <p:nvPr/>
          </p:nvSpPr>
          <p:spPr>
            <a:xfrm>
              <a:off x="6615545" y="2155627"/>
              <a:ext cx="1371600" cy="653593"/>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Rounded Rectangle 18"/>
            <p:cNvSpPr/>
            <p:nvPr/>
          </p:nvSpPr>
          <p:spPr>
            <a:xfrm>
              <a:off x="6553200" y="3276600"/>
              <a:ext cx="1447800" cy="5715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Rounded Rectangle 19"/>
            <p:cNvSpPr/>
            <p:nvPr/>
          </p:nvSpPr>
          <p:spPr>
            <a:xfrm>
              <a:off x="6553200" y="4267200"/>
              <a:ext cx="1447800" cy="5334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 name="Rounded Rectangle 20"/>
            <p:cNvSpPr/>
            <p:nvPr/>
          </p:nvSpPr>
          <p:spPr>
            <a:xfrm>
              <a:off x="6553200" y="5257800"/>
              <a:ext cx="1447800" cy="6096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 name="TextBox 21"/>
            <p:cNvSpPr txBox="1"/>
            <p:nvPr/>
          </p:nvSpPr>
          <p:spPr>
            <a:xfrm>
              <a:off x="3429001" y="2054423"/>
              <a:ext cx="198119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Бөөний худалдаа</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 name="TextBox 22"/>
            <p:cNvSpPr txBox="1"/>
            <p:nvPr/>
          </p:nvSpPr>
          <p:spPr>
            <a:xfrm>
              <a:off x="3429000" y="2740223"/>
              <a:ext cx="205739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Боловсруулалт</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TextBox 23"/>
            <p:cNvSpPr txBox="1"/>
            <p:nvPr/>
          </p:nvSpPr>
          <p:spPr>
            <a:xfrm>
              <a:off x="3429000" y="3439180"/>
              <a:ext cx="213359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Орон нутгийн худалдаа/боловсруулалт</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 name="TextBox 24"/>
            <p:cNvSpPr txBox="1"/>
            <p:nvPr/>
          </p:nvSpPr>
          <p:spPr>
            <a:xfrm>
              <a:off x="3505200" y="4340423"/>
              <a:ext cx="19050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Боловсруулах  бүлэг</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TextBox 25"/>
            <p:cNvSpPr txBox="1"/>
            <p:nvPr/>
          </p:nvSpPr>
          <p:spPr>
            <a:xfrm>
              <a:off x="3657600" y="5102423"/>
              <a:ext cx="17526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ХАА  ААН</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 name="TextBox 26"/>
            <p:cNvSpPr txBox="1"/>
            <p:nvPr/>
          </p:nvSpPr>
          <p:spPr>
            <a:xfrm>
              <a:off x="3505202" y="5867400"/>
              <a:ext cx="206432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Орцын нийлүүлэгчид</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TextBox 27"/>
            <p:cNvSpPr txBox="1"/>
            <p:nvPr/>
          </p:nvSpPr>
          <p:spPr>
            <a:xfrm>
              <a:off x="6629400" y="2209800"/>
              <a:ext cx="12954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Техникийн сургалт</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TextBox 28"/>
            <p:cNvSpPr txBox="1"/>
            <p:nvPr/>
          </p:nvSpPr>
          <p:spPr>
            <a:xfrm>
              <a:off x="6553200" y="3276600"/>
              <a:ext cx="14478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Бизнесийн сургалт</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TextBox 29"/>
            <p:cNvSpPr txBox="1"/>
            <p:nvPr/>
          </p:nvSpPr>
          <p:spPr>
            <a:xfrm>
              <a:off x="6553200" y="4267200"/>
              <a:ext cx="1371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Мэргэжлийн үйлчилгээ</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30"/>
            <p:cNvSpPr txBox="1"/>
            <p:nvPr/>
          </p:nvSpPr>
          <p:spPr>
            <a:xfrm>
              <a:off x="6553200" y="5410200"/>
              <a:ext cx="16764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Баталгаажуулалт</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 name="TextBox 31"/>
            <p:cNvSpPr txBox="1"/>
            <p:nvPr/>
          </p:nvSpPr>
          <p:spPr>
            <a:xfrm>
              <a:off x="838200" y="2206823"/>
              <a:ext cx="10668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Банк</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TextBox 32"/>
            <p:cNvSpPr txBox="1"/>
            <p:nvPr/>
          </p:nvSpPr>
          <p:spPr>
            <a:xfrm>
              <a:off x="914400" y="3124200"/>
              <a:ext cx="9906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ББСБ</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4" name="TextBox 33"/>
            <p:cNvSpPr txBox="1"/>
            <p:nvPr/>
          </p:nvSpPr>
          <p:spPr>
            <a:xfrm>
              <a:off x="838200" y="3962400"/>
              <a:ext cx="10668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Хувийн ХО, сан</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TextBox 34"/>
            <p:cNvSpPr txBox="1"/>
            <p:nvPr/>
          </p:nvSpPr>
          <p:spPr>
            <a:xfrm>
              <a:off x="838200" y="4724400"/>
              <a:ext cx="990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Хоршоо/</a:t>
              </a:r>
            </a:p>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холбоод</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TextBox 35"/>
            <p:cNvSpPr txBox="1"/>
            <p:nvPr/>
          </p:nvSpPr>
          <p:spPr>
            <a:xfrm>
              <a:off x="762000" y="5562600"/>
              <a:ext cx="1219200"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Орон нутгийн хамтын байгууллага</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 name="TextBox 36"/>
            <p:cNvSpPr txBox="1"/>
            <p:nvPr/>
          </p:nvSpPr>
          <p:spPr>
            <a:xfrm>
              <a:off x="381000" y="1524000"/>
              <a:ext cx="2757054" cy="3562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Санхүүгийн үйлчилгээ</a:t>
              </a:r>
              <a:endParaRPr kumimoji="0" lang="en-US" sz="1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8" name="TextBox 37"/>
            <p:cNvSpPr txBox="1"/>
            <p:nvPr/>
          </p:nvSpPr>
          <p:spPr>
            <a:xfrm>
              <a:off x="2819399" y="1524000"/>
              <a:ext cx="3110346" cy="3562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mn-MN" b="1" kern="0" dirty="0" smtClean="0">
                  <a:solidFill>
                    <a:prstClr val="black"/>
                  </a:solidFill>
                  <a:latin typeface="Times New Roman" panose="02020603050405020304" pitchFamily="18" charset="0"/>
                  <a:cs typeface="Times New Roman" panose="02020603050405020304" pitchFamily="18" charset="0"/>
                </a:rPr>
                <a:t>Үнэ цэнийн сүлжээний</a:t>
              </a:r>
              <a:r>
                <a:rPr kumimoji="0" lang="mn-MN" sz="1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нийлүүлэгч</a:t>
              </a:r>
              <a:endParaRPr kumimoji="0" lang="en-US" sz="1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9" name="Left Brace 38"/>
            <p:cNvSpPr/>
            <p:nvPr/>
          </p:nvSpPr>
          <p:spPr>
            <a:xfrm>
              <a:off x="2438400" y="2058888"/>
              <a:ext cx="304800" cy="4116289"/>
            </a:xfrm>
            <a:prstGeom prst="leftBrace">
              <a:avLst>
                <a:gd name="adj1" fmla="val 8333"/>
                <a:gd name="adj2" fmla="val 52356"/>
              </a:avLst>
            </a:prstGeom>
            <a:no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Right Brace 39"/>
            <p:cNvSpPr/>
            <p:nvPr/>
          </p:nvSpPr>
          <p:spPr>
            <a:xfrm>
              <a:off x="6019800" y="1978222"/>
              <a:ext cx="304800" cy="4196955"/>
            </a:xfrm>
            <a:prstGeom prst="rightBrace">
              <a:avLst/>
            </a:prstGeom>
            <a:no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41" name="Straight Arrow Connector 40"/>
            <p:cNvCxnSpPr/>
            <p:nvPr/>
          </p:nvCxnSpPr>
          <p:spPr>
            <a:xfrm flipV="1">
              <a:off x="5181600" y="2405765"/>
              <a:ext cx="0" cy="327255"/>
            </a:xfrm>
            <a:prstGeom prst="straightConnector1">
              <a:avLst/>
            </a:prstGeom>
            <a:noFill/>
            <a:ln w="28575" cap="flat" cmpd="sng" algn="ctr">
              <a:solidFill>
                <a:srgbClr val="4F81BD">
                  <a:shade val="95000"/>
                  <a:satMod val="105000"/>
                </a:srgbClr>
              </a:solidFill>
              <a:prstDash val="solid"/>
              <a:tailEnd type="arrow"/>
            </a:ln>
            <a:effectLst/>
          </p:spPr>
        </p:cxnSp>
        <p:cxnSp>
          <p:nvCxnSpPr>
            <p:cNvPr id="42" name="Straight Arrow Connector 41"/>
            <p:cNvCxnSpPr/>
            <p:nvPr/>
          </p:nvCxnSpPr>
          <p:spPr>
            <a:xfrm flipV="1">
              <a:off x="5181600" y="3048000"/>
              <a:ext cx="0" cy="383977"/>
            </a:xfrm>
            <a:prstGeom prst="straightConnector1">
              <a:avLst/>
            </a:prstGeom>
            <a:noFill/>
            <a:ln w="28575" cap="flat" cmpd="sng" algn="ctr">
              <a:solidFill>
                <a:srgbClr val="4F81BD">
                  <a:shade val="95000"/>
                  <a:satMod val="105000"/>
                </a:srgbClr>
              </a:solidFill>
              <a:prstDash val="solid"/>
              <a:tailEnd type="arrow"/>
            </a:ln>
            <a:effectLst/>
          </p:spPr>
        </p:cxnSp>
        <p:cxnSp>
          <p:nvCxnSpPr>
            <p:cNvPr id="43" name="Straight Arrow Connector 42"/>
            <p:cNvCxnSpPr/>
            <p:nvPr/>
          </p:nvCxnSpPr>
          <p:spPr>
            <a:xfrm flipV="1">
              <a:off x="5181600" y="3962400"/>
              <a:ext cx="0" cy="304800"/>
            </a:xfrm>
            <a:prstGeom prst="straightConnector1">
              <a:avLst/>
            </a:prstGeom>
            <a:noFill/>
            <a:ln w="28575" cap="flat" cmpd="sng" algn="ctr">
              <a:solidFill>
                <a:srgbClr val="4F81BD">
                  <a:shade val="95000"/>
                  <a:satMod val="105000"/>
                </a:srgbClr>
              </a:solidFill>
              <a:prstDash val="solid"/>
              <a:tailEnd type="arrow"/>
            </a:ln>
            <a:effectLst/>
          </p:spPr>
        </p:cxnSp>
        <p:cxnSp>
          <p:nvCxnSpPr>
            <p:cNvPr id="44" name="Straight Arrow Connector 43"/>
            <p:cNvCxnSpPr/>
            <p:nvPr/>
          </p:nvCxnSpPr>
          <p:spPr>
            <a:xfrm flipV="1">
              <a:off x="5181600" y="4724400"/>
              <a:ext cx="0" cy="301823"/>
            </a:xfrm>
            <a:prstGeom prst="straightConnector1">
              <a:avLst/>
            </a:prstGeom>
            <a:noFill/>
            <a:ln w="28575" cap="flat" cmpd="sng" algn="ctr">
              <a:solidFill>
                <a:srgbClr val="4F81BD">
                  <a:shade val="95000"/>
                  <a:satMod val="105000"/>
                </a:srgbClr>
              </a:solidFill>
              <a:prstDash val="solid"/>
              <a:tailEnd type="arrow"/>
            </a:ln>
            <a:effectLst/>
          </p:spPr>
        </p:cxnSp>
        <p:cxnSp>
          <p:nvCxnSpPr>
            <p:cNvPr id="45" name="Straight Arrow Connector 44"/>
            <p:cNvCxnSpPr/>
            <p:nvPr/>
          </p:nvCxnSpPr>
          <p:spPr>
            <a:xfrm flipV="1">
              <a:off x="5181600" y="5476220"/>
              <a:ext cx="0" cy="314980"/>
            </a:xfrm>
            <a:prstGeom prst="straightConnector1">
              <a:avLst/>
            </a:prstGeom>
            <a:noFill/>
            <a:ln w="28575" cap="flat" cmpd="sng" algn="ctr">
              <a:solidFill>
                <a:srgbClr val="4F81BD">
                  <a:shade val="95000"/>
                  <a:satMod val="105000"/>
                </a:srgbClr>
              </a:solidFill>
              <a:prstDash val="solid"/>
              <a:tailEnd type="arrow"/>
            </a:ln>
            <a:effectLst/>
          </p:spPr>
        </p:cxnSp>
        <p:cxnSp>
          <p:nvCxnSpPr>
            <p:cNvPr id="46" name="Straight Arrow Connector 45"/>
            <p:cNvCxnSpPr/>
            <p:nvPr/>
          </p:nvCxnSpPr>
          <p:spPr>
            <a:xfrm>
              <a:off x="3657600" y="2405765"/>
              <a:ext cx="0" cy="327255"/>
            </a:xfrm>
            <a:prstGeom prst="straightConnector1">
              <a:avLst/>
            </a:prstGeom>
            <a:noFill/>
            <a:ln w="28575" cap="flat" cmpd="sng" algn="ctr">
              <a:solidFill>
                <a:srgbClr val="4F81BD">
                  <a:shade val="95000"/>
                  <a:satMod val="105000"/>
                </a:srgbClr>
              </a:solidFill>
              <a:prstDash val="solid"/>
              <a:headEnd type="arrow"/>
              <a:tailEnd type="arrow"/>
            </a:ln>
            <a:effectLst/>
          </p:spPr>
        </p:cxnSp>
        <p:cxnSp>
          <p:nvCxnSpPr>
            <p:cNvPr id="47" name="Straight Arrow Connector 46"/>
            <p:cNvCxnSpPr/>
            <p:nvPr/>
          </p:nvCxnSpPr>
          <p:spPr>
            <a:xfrm>
              <a:off x="3657600" y="3124199"/>
              <a:ext cx="0" cy="314981"/>
            </a:xfrm>
            <a:prstGeom prst="straightConnector1">
              <a:avLst/>
            </a:prstGeom>
            <a:noFill/>
            <a:ln w="28575" cap="flat" cmpd="sng" algn="ctr">
              <a:solidFill>
                <a:srgbClr val="4F81BD">
                  <a:shade val="95000"/>
                  <a:satMod val="105000"/>
                </a:srgbClr>
              </a:solidFill>
              <a:prstDash val="solid"/>
              <a:headEnd type="arrow"/>
              <a:tailEnd type="arrow"/>
            </a:ln>
            <a:effectLst/>
          </p:spPr>
        </p:cxnSp>
        <p:cxnSp>
          <p:nvCxnSpPr>
            <p:cNvPr id="48" name="Straight Arrow Connector 47"/>
            <p:cNvCxnSpPr/>
            <p:nvPr/>
          </p:nvCxnSpPr>
          <p:spPr>
            <a:xfrm>
              <a:off x="3657600" y="3919210"/>
              <a:ext cx="0" cy="304800"/>
            </a:xfrm>
            <a:prstGeom prst="straightConnector1">
              <a:avLst/>
            </a:prstGeom>
            <a:noFill/>
            <a:ln w="28575" cap="flat" cmpd="sng" algn="ctr">
              <a:solidFill>
                <a:srgbClr val="4F81BD">
                  <a:shade val="95000"/>
                  <a:satMod val="105000"/>
                </a:srgbClr>
              </a:solidFill>
              <a:prstDash val="solid"/>
              <a:headEnd type="arrow"/>
              <a:tailEnd type="arrow"/>
            </a:ln>
            <a:effectLst/>
          </p:spPr>
        </p:cxnSp>
        <p:cxnSp>
          <p:nvCxnSpPr>
            <p:cNvPr id="49" name="Straight Arrow Connector 48"/>
            <p:cNvCxnSpPr/>
            <p:nvPr/>
          </p:nvCxnSpPr>
          <p:spPr>
            <a:xfrm>
              <a:off x="3657600" y="4724400"/>
              <a:ext cx="0" cy="301823"/>
            </a:xfrm>
            <a:prstGeom prst="straightConnector1">
              <a:avLst/>
            </a:prstGeom>
            <a:noFill/>
            <a:ln w="28575" cap="flat" cmpd="sng" algn="ctr">
              <a:solidFill>
                <a:srgbClr val="4F81BD">
                  <a:shade val="95000"/>
                  <a:satMod val="105000"/>
                </a:srgbClr>
              </a:solidFill>
              <a:prstDash val="solid"/>
              <a:tailEnd type="arrow"/>
            </a:ln>
            <a:effectLst/>
          </p:spPr>
        </p:cxnSp>
        <p:cxnSp>
          <p:nvCxnSpPr>
            <p:cNvPr id="50" name="Straight Arrow Connector 49"/>
            <p:cNvCxnSpPr/>
            <p:nvPr/>
          </p:nvCxnSpPr>
          <p:spPr>
            <a:xfrm flipV="1">
              <a:off x="3657600" y="5483423"/>
              <a:ext cx="0" cy="307777"/>
            </a:xfrm>
            <a:prstGeom prst="straightConnector1">
              <a:avLst/>
            </a:prstGeom>
            <a:noFill/>
            <a:ln w="28575" cap="flat" cmpd="sng" algn="ctr">
              <a:solidFill>
                <a:srgbClr val="4F81BD">
                  <a:shade val="95000"/>
                  <a:satMod val="105000"/>
                </a:srgbClr>
              </a:solidFill>
              <a:prstDash val="solid"/>
              <a:tailEnd type="arrow"/>
            </a:ln>
            <a:effectLst/>
          </p:spPr>
        </p:cxnSp>
        <p:cxnSp>
          <p:nvCxnSpPr>
            <p:cNvPr id="51" name="Straight Connector 50"/>
            <p:cNvCxnSpPr/>
            <p:nvPr/>
          </p:nvCxnSpPr>
          <p:spPr>
            <a:xfrm>
              <a:off x="3048000" y="3686175"/>
              <a:ext cx="0" cy="1571625"/>
            </a:xfrm>
            <a:prstGeom prst="line">
              <a:avLst/>
            </a:prstGeom>
            <a:noFill/>
            <a:ln w="28575" cap="flat" cmpd="sng" algn="ctr">
              <a:solidFill>
                <a:srgbClr val="4F81BD">
                  <a:shade val="95000"/>
                  <a:satMod val="105000"/>
                </a:srgbClr>
              </a:solidFill>
              <a:prstDash val="solid"/>
            </a:ln>
            <a:effectLst/>
          </p:spPr>
        </p:cxnSp>
        <p:cxnSp>
          <p:nvCxnSpPr>
            <p:cNvPr id="52" name="Straight Connector 51"/>
            <p:cNvCxnSpPr>
              <a:endCxn id="11" idx="1"/>
            </p:cNvCxnSpPr>
            <p:nvPr/>
          </p:nvCxnSpPr>
          <p:spPr>
            <a:xfrm flipV="1">
              <a:off x="3048000" y="5254823"/>
              <a:ext cx="380999" cy="2978"/>
            </a:xfrm>
            <a:prstGeom prst="line">
              <a:avLst/>
            </a:prstGeom>
            <a:noFill/>
            <a:ln w="28575" cap="flat" cmpd="sng" algn="ctr">
              <a:solidFill>
                <a:srgbClr val="4F81BD">
                  <a:shade val="95000"/>
                  <a:satMod val="105000"/>
                </a:srgbClr>
              </a:solidFill>
              <a:prstDash val="solid"/>
            </a:ln>
            <a:effectLst/>
          </p:spPr>
        </p:cxnSp>
        <p:cxnSp>
          <p:nvCxnSpPr>
            <p:cNvPr id="53" name="Straight Arrow Connector 52"/>
            <p:cNvCxnSpPr/>
            <p:nvPr/>
          </p:nvCxnSpPr>
          <p:spPr>
            <a:xfrm flipV="1">
              <a:off x="3048000" y="3686175"/>
              <a:ext cx="429492" cy="14615"/>
            </a:xfrm>
            <a:prstGeom prst="straightConnector1">
              <a:avLst/>
            </a:prstGeom>
            <a:noFill/>
            <a:ln w="28575" cap="flat" cmpd="sng" algn="ctr">
              <a:solidFill>
                <a:srgbClr val="4F81BD">
                  <a:shade val="95000"/>
                  <a:satMod val="105000"/>
                </a:srgbClr>
              </a:solidFill>
              <a:prstDash val="solid"/>
              <a:tailEnd type="arrow"/>
            </a:ln>
            <a:effectLst/>
          </p:spPr>
        </p:cxnSp>
        <p:cxnSp>
          <p:nvCxnSpPr>
            <p:cNvPr id="54" name="Straight Connector 53"/>
            <p:cNvCxnSpPr/>
            <p:nvPr/>
          </p:nvCxnSpPr>
          <p:spPr>
            <a:xfrm>
              <a:off x="5943600" y="3609975"/>
              <a:ext cx="0" cy="1644848"/>
            </a:xfrm>
            <a:prstGeom prst="line">
              <a:avLst/>
            </a:prstGeom>
            <a:noFill/>
            <a:ln w="28575" cap="flat" cmpd="sng" algn="ctr">
              <a:solidFill>
                <a:sysClr val="windowText" lastClr="000000"/>
              </a:solidFill>
              <a:prstDash val="solid"/>
            </a:ln>
            <a:effectLst/>
          </p:spPr>
        </p:cxnSp>
        <p:cxnSp>
          <p:nvCxnSpPr>
            <p:cNvPr id="55" name="Straight Arrow Connector 54"/>
            <p:cNvCxnSpPr/>
            <p:nvPr/>
          </p:nvCxnSpPr>
          <p:spPr>
            <a:xfrm flipH="1">
              <a:off x="5562600" y="3609976"/>
              <a:ext cx="381000" cy="0"/>
            </a:xfrm>
            <a:prstGeom prst="straightConnector1">
              <a:avLst/>
            </a:prstGeom>
            <a:noFill/>
            <a:ln w="28575" cap="flat" cmpd="sng" algn="ctr">
              <a:solidFill>
                <a:sysClr val="windowText" lastClr="000000"/>
              </a:solidFill>
              <a:prstDash val="solid"/>
              <a:tailEnd type="arrow"/>
            </a:ln>
            <a:effectLst/>
          </p:spPr>
        </p:cxnSp>
        <p:cxnSp>
          <p:nvCxnSpPr>
            <p:cNvPr id="56" name="Straight Arrow Connector 55"/>
            <p:cNvCxnSpPr>
              <a:endCxn id="11" idx="3"/>
            </p:cNvCxnSpPr>
            <p:nvPr/>
          </p:nvCxnSpPr>
          <p:spPr>
            <a:xfrm flipH="1" flipV="1">
              <a:off x="5569526" y="5254823"/>
              <a:ext cx="374074" cy="2978"/>
            </a:xfrm>
            <a:prstGeom prst="straightConnector1">
              <a:avLst/>
            </a:prstGeom>
            <a:noFill/>
            <a:ln w="28575" cap="flat" cmpd="sng" algn="ctr">
              <a:solidFill>
                <a:sysClr val="windowText" lastClr="000000"/>
              </a:solidFill>
              <a:prstDash val="solid"/>
              <a:tailEnd type="arrow"/>
            </a:ln>
            <a:effectLst/>
          </p:spPr>
        </p:cxnSp>
        <p:sp>
          <p:nvSpPr>
            <p:cNvPr id="57" name="TextBox 56"/>
            <p:cNvSpPr txBox="1"/>
            <p:nvPr/>
          </p:nvSpPr>
          <p:spPr>
            <a:xfrm>
              <a:off x="6324600" y="1524000"/>
              <a:ext cx="2133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Туслах үйлчилгээ</a:t>
              </a:r>
              <a:endParaRPr kumimoji="0" lang="en-US" sz="1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58" name="Straight Arrow Connector 57"/>
            <p:cNvCxnSpPr/>
            <p:nvPr/>
          </p:nvCxnSpPr>
          <p:spPr>
            <a:xfrm>
              <a:off x="1562100" y="6553200"/>
              <a:ext cx="876300" cy="0"/>
            </a:xfrm>
            <a:prstGeom prst="straightConnector1">
              <a:avLst/>
            </a:prstGeom>
            <a:noFill/>
            <a:ln w="28575" cap="flat" cmpd="sng" algn="ctr">
              <a:solidFill>
                <a:sysClr val="windowText" lastClr="000000"/>
              </a:solidFill>
              <a:prstDash val="solid"/>
              <a:tailEnd type="arrow"/>
            </a:ln>
            <a:effectLst/>
          </p:spPr>
        </p:cxnSp>
        <p:sp>
          <p:nvSpPr>
            <p:cNvPr id="59" name="TextBox 58"/>
            <p:cNvSpPr txBox="1"/>
            <p:nvPr/>
          </p:nvSpPr>
          <p:spPr>
            <a:xfrm>
              <a:off x="2438400" y="6400800"/>
              <a:ext cx="20193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Бүтээгдэхүүний урсгал</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60" name="Straight Arrow Connector 59"/>
            <p:cNvCxnSpPr/>
            <p:nvPr/>
          </p:nvCxnSpPr>
          <p:spPr>
            <a:xfrm>
              <a:off x="4537364" y="6553200"/>
              <a:ext cx="644236" cy="1488"/>
            </a:xfrm>
            <a:prstGeom prst="straightConnector1">
              <a:avLst/>
            </a:prstGeom>
            <a:noFill/>
            <a:ln w="28575" cap="flat" cmpd="sng" algn="ctr">
              <a:solidFill>
                <a:srgbClr val="4F81BD">
                  <a:shade val="95000"/>
                  <a:satMod val="105000"/>
                </a:srgbClr>
              </a:solidFill>
              <a:prstDash val="solid"/>
              <a:tailEnd type="arrow"/>
            </a:ln>
            <a:effectLst/>
          </p:spPr>
        </p:cxnSp>
        <p:sp>
          <p:nvSpPr>
            <p:cNvPr id="61" name="TextBox 60"/>
            <p:cNvSpPr txBox="1"/>
            <p:nvPr/>
          </p:nvSpPr>
          <p:spPr>
            <a:xfrm>
              <a:off x="5410200" y="6400800"/>
              <a:ext cx="23622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Санхүүгийн урсгал</a:t>
              </a:r>
              <a:endParaRPr kumimoji="0" lang="en-US" sz="1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2" name="Down Arrow 61"/>
            <p:cNvSpPr/>
            <p:nvPr/>
          </p:nvSpPr>
          <p:spPr>
            <a:xfrm>
              <a:off x="1333500" y="1995308"/>
              <a:ext cx="45719" cy="161091"/>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3" name="Down Arrow 62"/>
            <p:cNvSpPr/>
            <p:nvPr/>
          </p:nvSpPr>
          <p:spPr>
            <a:xfrm>
              <a:off x="4297680" y="1831778"/>
              <a:ext cx="45719" cy="149422"/>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4" name="Down Arrow 63"/>
            <p:cNvSpPr/>
            <p:nvPr/>
          </p:nvSpPr>
          <p:spPr>
            <a:xfrm>
              <a:off x="7239000" y="1843444"/>
              <a:ext cx="45719" cy="215444"/>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65" name="Title 1"/>
          <p:cNvSpPr txBox="1">
            <a:spLocks/>
          </p:cNvSpPr>
          <p:nvPr/>
        </p:nvSpPr>
        <p:spPr>
          <a:xfrm>
            <a:off x="1596980" y="152400"/>
            <a:ext cx="8963696" cy="63976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600" b="1" dirty="0" smtClean="0">
                <a:latin typeface="Times New Roman" panose="02020603050405020304" pitchFamily="18" charset="0"/>
                <a:cs typeface="Times New Roman" panose="02020603050405020304" pitchFamily="18" charset="0"/>
              </a:rPr>
              <a:t>Үнэ цэнийн сүлжээний бүтээгдэхүүн,</a:t>
            </a:r>
            <a:r>
              <a:rPr lang="en-US" sz="3600" b="1" dirty="0" smtClean="0">
                <a:latin typeface="Times New Roman" panose="02020603050405020304" pitchFamily="18" charset="0"/>
                <a:cs typeface="Times New Roman" panose="02020603050405020304" pitchFamily="18" charset="0"/>
              </a:rPr>
              <a:t> </a:t>
            </a:r>
            <a:r>
              <a:rPr lang="mn-MN" sz="3600" b="1" dirty="0">
                <a:latin typeface="Times New Roman" panose="02020603050405020304" pitchFamily="18" charset="0"/>
                <a:cs typeface="Times New Roman" panose="02020603050405020304" pitchFamily="18" charset="0"/>
              </a:rPr>
              <a:t>с</a:t>
            </a:r>
            <a:r>
              <a:rPr lang="mn-MN" sz="3600" b="1" dirty="0" smtClean="0">
                <a:latin typeface="Times New Roman" panose="02020603050405020304" pitchFamily="18" charset="0"/>
                <a:cs typeface="Times New Roman" panose="02020603050405020304" pitchFamily="18" charset="0"/>
              </a:rPr>
              <a:t>анхүүгийн урсгал</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243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6" name="Subtitle 2"/>
          <p:cNvSpPr txBox="1">
            <a:spLocks/>
          </p:cNvSpPr>
          <p:nvPr/>
        </p:nvSpPr>
        <p:spPr>
          <a:xfrm>
            <a:off x="1129048" y="1219200"/>
            <a:ext cx="10590727" cy="48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mn-MN" b="1" dirty="0" smtClean="0">
                <a:latin typeface="Times New Roman" panose="02020603050405020304" pitchFamily="18" charset="0"/>
                <a:cs typeface="Times New Roman" panose="02020603050405020304" pitchFamily="18" charset="0"/>
              </a:rPr>
              <a:t>Төмсний дотоодын эрэлт: </a:t>
            </a:r>
            <a:r>
              <a:rPr lang="en-GB" b="1" dirty="0" smtClean="0">
                <a:latin typeface="Times New Roman" panose="02020603050405020304" pitchFamily="18" charset="0"/>
                <a:cs typeface="Times New Roman" panose="02020603050405020304" pitchFamily="18" charset="0"/>
              </a:rPr>
              <a:t>185’000</a:t>
            </a:r>
            <a:r>
              <a:rPr lang="mn-MN" b="1" dirty="0" smtClean="0">
                <a:latin typeface="Times New Roman" panose="02020603050405020304" pitchFamily="18" charset="0"/>
                <a:cs typeface="Times New Roman" panose="02020603050405020304" pitchFamily="18" charset="0"/>
              </a:rPr>
              <a:t> тонн </a:t>
            </a:r>
            <a:r>
              <a:rPr lang="en-US" b="1" dirty="0" smtClean="0">
                <a:latin typeface="Times New Roman" panose="02020603050405020304" pitchFamily="18" charset="0"/>
                <a:cs typeface="Times New Roman" panose="02020603050405020304" pitchFamily="18" charset="0"/>
              </a:rPr>
              <a:t>(2014 </a:t>
            </a:r>
            <a:r>
              <a:rPr lang="mn-MN" b="1" dirty="0" smtClean="0">
                <a:latin typeface="Times New Roman" panose="02020603050405020304" pitchFamily="18" charset="0"/>
                <a:cs typeface="Times New Roman" panose="02020603050405020304" pitchFamily="18" charset="0"/>
              </a:rPr>
              <a:t>оны байдлаар</a:t>
            </a:r>
            <a:r>
              <a:rPr lang="en-US" b="1" dirty="0" smtClean="0">
                <a:latin typeface="Times New Roman" panose="02020603050405020304" pitchFamily="18" charset="0"/>
                <a:cs typeface="Times New Roman" panose="02020603050405020304" pitchFamily="18" charset="0"/>
              </a:rPr>
              <a:t>)</a:t>
            </a:r>
            <a:endParaRPr lang="mn-MN" b="1" dirty="0" smtClean="0">
              <a:latin typeface="Times New Roman" panose="02020603050405020304" pitchFamily="18" charset="0"/>
              <a:cs typeface="Times New Roman" panose="02020603050405020304" pitchFamily="18" charset="0"/>
            </a:endParaRPr>
          </a:p>
          <a:p>
            <a:pPr marL="457200" indent="-457200" algn="l">
              <a:buFont typeface="Arial" pitchFamily="34" charset="0"/>
              <a:buChar char="•"/>
            </a:pPr>
            <a:r>
              <a:rPr lang="mn-MN" b="1" dirty="0" smtClean="0">
                <a:latin typeface="Times New Roman" panose="02020603050405020304" pitchFamily="18" charset="0"/>
                <a:cs typeface="Times New Roman" panose="02020603050405020304" pitchFamily="18" charset="0"/>
              </a:rPr>
              <a:t>Тарих талбай: </a:t>
            </a:r>
            <a:r>
              <a:rPr lang="en-GB" b="1" dirty="0" smtClean="0">
                <a:latin typeface="Times New Roman" panose="02020603050405020304" pitchFamily="18" charset="0"/>
                <a:cs typeface="Times New Roman" panose="02020603050405020304" pitchFamily="18" charset="0"/>
              </a:rPr>
              <a:t>15’00</a:t>
            </a:r>
            <a:r>
              <a:rPr lang="mn-MN" b="1" dirty="0" smtClean="0">
                <a:latin typeface="Times New Roman" panose="02020603050405020304" pitchFamily="18" charset="0"/>
                <a:cs typeface="Times New Roman" panose="02020603050405020304" pitchFamily="18" charset="0"/>
              </a:rPr>
              <a:t>0 га</a:t>
            </a:r>
            <a:r>
              <a:rPr lang="en-GB" b="1" dirty="0" smtClean="0">
                <a:latin typeface="Times New Roman" panose="02020603050405020304" pitchFamily="18" charset="0"/>
                <a:cs typeface="Times New Roman" panose="02020603050405020304" pitchFamily="18" charset="0"/>
              </a:rPr>
              <a:t>  </a:t>
            </a:r>
            <a:endParaRPr lang="mn-MN" b="1" dirty="0" smtClean="0">
              <a:latin typeface="Times New Roman" panose="02020603050405020304" pitchFamily="18" charset="0"/>
              <a:cs typeface="Times New Roman" panose="02020603050405020304" pitchFamily="18" charset="0"/>
            </a:endParaRPr>
          </a:p>
          <a:p>
            <a:pPr marL="457200" indent="-457200" algn="l">
              <a:buFont typeface="Arial" pitchFamily="34" charset="0"/>
              <a:buChar char="•"/>
            </a:pPr>
            <a:r>
              <a:rPr lang="mn-MN" b="1" dirty="0" smtClean="0">
                <a:latin typeface="Times New Roman" panose="02020603050405020304" pitchFamily="18" charset="0"/>
                <a:cs typeface="Times New Roman" panose="02020603050405020304" pitchFamily="18" charset="0"/>
              </a:rPr>
              <a:t>Үрийн төмс: 45</a:t>
            </a:r>
            <a:r>
              <a:rPr lang="en-US" b="1" dirty="0" smtClean="0">
                <a:latin typeface="Times New Roman" panose="02020603050405020304" pitchFamily="18" charset="0"/>
                <a:cs typeface="Times New Roman" panose="02020603050405020304" pitchFamily="18" charset="0"/>
              </a:rPr>
              <a:t>’000 </a:t>
            </a:r>
            <a:r>
              <a:rPr lang="mn-MN" b="1" dirty="0" smtClean="0">
                <a:latin typeface="Times New Roman" panose="02020603050405020304" pitchFamily="18" charset="0"/>
                <a:cs typeface="Times New Roman" panose="02020603050405020304" pitchFamily="18" charset="0"/>
              </a:rPr>
              <a:t>тонн</a:t>
            </a:r>
            <a:endParaRPr lang="en-GB" b="1" dirty="0" smtClean="0">
              <a:latin typeface="Times New Roman" panose="02020603050405020304" pitchFamily="18" charset="0"/>
              <a:cs typeface="Times New Roman" panose="02020603050405020304" pitchFamily="18" charset="0"/>
            </a:endParaRPr>
          </a:p>
          <a:p>
            <a:pPr marL="342900" indent="-342900" algn="l">
              <a:buFont typeface="Arial" pitchFamily="34" charset="0"/>
              <a:buChar char="•"/>
            </a:pPr>
            <a:endParaRPr lang="en-GB" b="1"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2618704" y="3581400"/>
            <a:ext cx="7848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Төмсний үр үржүүлэгийн хандлага</a:t>
            </a:r>
            <a:endPar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93050308"/>
              </p:ext>
            </p:extLst>
          </p:nvPr>
        </p:nvGraphicFramePr>
        <p:xfrm>
          <a:off x="1197734" y="4165600"/>
          <a:ext cx="10097037" cy="1854200"/>
        </p:xfrm>
        <a:graphic>
          <a:graphicData uri="http://schemas.openxmlformats.org/drawingml/2006/table">
            <a:tbl>
              <a:tblPr firstRow="1" bandRow="1"/>
              <a:tblGrid>
                <a:gridCol w="1632423"/>
                <a:gridCol w="1979507"/>
                <a:gridCol w="1619596"/>
                <a:gridCol w="1439642"/>
                <a:gridCol w="1709574"/>
                <a:gridCol w="1716295"/>
              </a:tblGrid>
              <a:tr h="3708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mn-MN" b="1" dirty="0" smtClean="0">
                          <a:latin typeface="Times New Roman" panose="02020603050405020304" pitchFamily="18" charset="0"/>
                          <a:cs typeface="Times New Roman" panose="02020603050405020304" pitchFamily="18" charset="0"/>
                        </a:rPr>
                        <a:t>Бичил булцуу</a:t>
                      </a:r>
                      <a:r>
                        <a:rPr lang="fr-CH" b="1" dirty="0" smtClean="0">
                          <a:latin typeface="Times New Roman" panose="02020603050405020304" pitchFamily="18" charset="0"/>
                          <a:cs typeface="Times New Roman" panose="02020603050405020304" pitchFamily="18" charset="0"/>
                        </a:rPr>
                        <a:t> </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mn-MN" b="1" dirty="0" smtClean="0">
                          <a:latin typeface="Times New Roman" panose="02020603050405020304" pitchFamily="18" charset="0"/>
                          <a:cs typeface="Times New Roman" panose="02020603050405020304" pitchFamily="18" charset="0"/>
                        </a:rPr>
                        <a:t>Супер элит</a:t>
                      </a:r>
                      <a:r>
                        <a:rPr lang="fr-CH" b="1" dirty="0" smtClean="0">
                          <a:latin typeface="Times New Roman" panose="02020603050405020304" pitchFamily="18" charset="0"/>
                          <a:cs typeface="Times New Roman" panose="02020603050405020304" pitchFamily="18" charset="0"/>
                        </a:rPr>
                        <a:t> </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mn-MN" b="1" dirty="0" smtClean="0">
                          <a:latin typeface="Times New Roman" panose="02020603050405020304" pitchFamily="18" charset="0"/>
                          <a:cs typeface="Times New Roman" panose="02020603050405020304" pitchFamily="18" charset="0"/>
                        </a:rPr>
                        <a:t>Элит</a:t>
                      </a:r>
                      <a:r>
                        <a:rPr lang="fr-CH" b="1" dirty="0" smtClean="0">
                          <a:latin typeface="Times New Roman" panose="02020603050405020304" pitchFamily="18" charset="0"/>
                          <a:cs typeface="Times New Roman" panose="02020603050405020304" pitchFamily="18" charset="0"/>
                        </a:rPr>
                        <a:t> </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mn-MN" b="1" dirty="0" smtClean="0">
                          <a:latin typeface="Times New Roman" panose="02020603050405020304" pitchFamily="18" charset="0"/>
                          <a:cs typeface="Times New Roman" panose="02020603050405020304" pitchFamily="18" charset="0"/>
                        </a:rPr>
                        <a:t>Репродукц </a:t>
                      </a:r>
                      <a:r>
                        <a:rPr lang="fr-CH" b="1" dirty="0" smtClean="0">
                          <a:latin typeface="Times New Roman" panose="02020603050405020304" pitchFamily="18" charset="0"/>
                          <a:cs typeface="Times New Roman" panose="02020603050405020304" pitchFamily="18" charset="0"/>
                        </a:rPr>
                        <a:t>1</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mn-MN" b="1" dirty="0" smtClean="0">
                          <a:latin typeface="Times New Roman" panose="02020603050405020304" pitchFamily="18" charset="0"/>
                          <a:cs typeface="Times New Roman" panose="02020603050405020304" pitchFamily="18" charset="0"/>
                        </a:rPr>
                        <a:t>Репродукц 2</a:t>
                      </a:r>
                      <a:r>
                        <a:rPr lang="fr-CH" b="1" dirty="0" smtClean="0">
                          <a:latin typeface="Times New Roman" panose="02020603050405020304" pitchFamily="18" charset="0"/>
                          <a:cs typeface="Times New Roman" panose="02020603050405020304" pitchFamily="18" charset="0"/>
                        </a:rPr>
                        <a:t> </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mn-MN" b="1" baseline="0" dirty="0" smtClean="0">
                          <a:latin typeface="Times New Roman" panose="02020603050405020304" pitchFamily="18" charset="0"/>
                          <a:cs typeface="Times New Roman" panose="02020603050405020304" pitchFamily="18" charset="0"/>
                        </a:rPr>
                        <a:t>Хэмжээ</a:t>
                      </a:r>
                      <a:r>
                        <a:rPr lang="fr-CH" b="1" baseline="0" dirty="0" smtClean="0">
                          <a:latin typeface="Times New Roman" panose="02020603050405020304" pitchFamily="18" charset="0"/>
                          <a:cs typeface="Times New Roman" panose="02020603050405020304" pitchFamily="18" charset="0"/>
                        </a:rPr>
                        <a:t> </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solidFill>
                            <a:schemeClr val="tx1"/>
                          </a:solidFill>
                          <a:latin typeface="Times New Roman" panose="02020603050405020304" pitchFamily="18" charset="0"/>
                          <a:cs typeface="Times New Roman" panose="02020603050405020304" pitchFamily="18" charset="0"/>
                        </a:rPr>
                        <a:t>200’000</a:t>
                      </a:r>
                      <a:endParaRPr lang="fr-CH" b="1" dirty="0">
                        <a:solidFill>
                          <a:schemeClr val="tx1"/>
                        </a:solidFill>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60t </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270t </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1’200t</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5’400t </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mn-MN" b="1" dirty="0" smtClean="0">
                          <a:latin typeface="Times New Roman" panose="02020603050405020304" pitchFamily="18" charset="0"/>
                          <a:cs typeface="Times New Roman" panose="02020603050405020304" pitchFamily="18" charset="0"/>
                        </a:rPr>
                        <a:t>Талбай, га</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solidFill>
                            <a:schemeClr val="tx1"/>
                          </a:solidFill>
                          <a:latin typeface="Times New Roman" panose="02020603050405020304" pitchFamily="18" charset="0"/>
                          <a:cs typeface="Times New Roman" panose="02020603050405020304" pitchFamily="18" charset="0"/>
                        </a:rPr>
                        <a:t>4</a:t>
                      </a:r>
                      <a:endParaRPr lang="fr-CH" b="1" dirty="0">
                        <a:solidFill>
                          <a:schemeClr val="tx1"/>
                        </a:solidFill>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18</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80</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360</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1’620</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mn-MN" b="1" dirty="0" smtClean="0">
                          <a:latin typeface="Times New Roman" panose="02020603050405020304" pitchFamily="18" charset="0"/>
                          <a:cs typeface="Times New Roman" panose="02020603050405020304" pitchFamily="18" charset="0"/>
                        </a:rPr>
                        <a:t>Ургац, т/га</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15t</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15t</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15t</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15</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mn-MN" b="1" baseline="0" dirty="0" smtClean="0">
                          <a:latin typeface="Times New Roman" panose="02020603050405020304" pitchFamily="18" charset="0"/>
                          <a:cs typeface="Times New Roman" panose="02020603050405020304" pitchFamily="18" charset="0"/>
                        </a:rPr>
                        <a:t>Жил</a:t>
                      </a:r>
                      <a:r>
                        <a:rPr lang="fr-CH" b="1" baseline="0" dirty="0" smtClean="0">
                          <a:latin typeface="Times New Roman" panose="02020603050405020304" pitchFamily="18" charset="0"/>
                          <a:cs typeface="Times New Roman" panose="02020603050405020304" pitchFamily="18" charset="0"/>
                        </a:rPr>
                        <a:t> </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2013</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2014</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2015</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2016</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fr-CH" b="1" dirty="0" smtClean="0">
                          <a:latin typeface="Times New Roman" panose="02020603050405020304" pitchFamily="18" charset="0"/>
                          <a:cs typeface="Times New Roman" panose="02020603050405020304" pitchFamily="18" charset="0"/>
                        </a:rPr>
                        <a:t>2017</a:t>
                      </a:r>
                      <a:endParaRPr lang="fr-CH"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9" name="Title 1"/>
          <p:cNvSpPr txBox="1">
            <a:spLocks/>
          </p:cNvSpPr>
          <p:nvPr/>
        </p:nvSpPr>
        <p:spPr>
          <a:xfrm>
            <a:off x="1784802" y="228600"/>
            <a:ext cx="84582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600" b="1" smtClean="0">
                <a:latin typeface="Times New Roman" panose="02020603050405020304" pitchFamily="18" charset="0"/>
                <a:cs typeface="Times New Roman" panose="02020603050405020304" pitchFamily="18" charset="0"/>
              </a:rPr>
              <a:t/>
            </a:r>
            <a:br>
              <a:rPr lang="mn-MN" sz="3600" b="1" smtClean="0">
                <a:latin typeface="Times New Roman" panose="02020603050405020304" pitchFamily="18" charset="0"/>
                <a:cs typeface="Times New Roman" panose="02020603050405020304" pitchFamily="18" charset="0"/>
              </a:rPr>
            </a:br>
            <a:r>
              <a:rPr lang="mn-MN" sz="3600" b="1" smtClean="0">
                <a:latin typeface="Times New Roman" panose="02020603050405020304" pitchFamily="18" charset="0"/>
                <a:cs typeface="Times New Roman" panose="02020603050405020304" pitchFamily="18" charset="0"/>
              </a:rPr>
              <a:t>Төмсний дотоодын эрэлт, тарих талбай</a:t>
            </a:r>
            <a:br>
              <a:rPr lang="mn-MN" sz="3600" b="1" smtClean="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850266" y="6260068"/>
            <a:ext cx="8686800" cy="369332"/>
          </a:xfrm>
          <a:prstGeom prst="rect">
            <a:avLst/>
          </a:prstGeom>
          <a:noFill/>
        </p:spPr>
        <p:txBody>
          <a:bodyPr wrap="square" rtlCol="0">
            <a:spAutoFit/>
          </a:bodyPr>
          <a:lstStyle/>
          <a:p>
            <a:r>
              <a:rPr lang="mn-MN" b="1" dirty="0" smtClean="0">
                <a:solidFill>
                  <a:prstClr val="black"/>
                </a:solidFill>
                <a:latin typeface="Times New Roman" panose="02020603050405020304" pitchFamily="18" charset="0"/>
                <a:cs typeface="Times New Roman" panose="02020603050405020304" pitchFamily="18" charset="0"/>
              </a:rPr>
              <a:t>Үрийн тооцоо: га-ын ургац-21т, үрэнд 80%- 16,8т, хадгалалтын хорогдол 10%- 15т</a:t>
            </a:r>
            <a:endParaRPr lang="en-US"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86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8" name="Title 7"/>
          <p:cNvSpPr>
            <a:spLocks noGrp="1"/>
          </p:cNvSpPr>
          <p:nvPr>
            <p:ph type="title"/>
          </p:nvPr>
        </p:nvSpPr>
        <p:spPr>
          <a:xfrm>
            <a:off x="1108659" y="584065"/>
            <a:ext cx="10855814" cy="897007"/>
          </a:xfrm>
        </p:spPr>
        <p:txBody>
          <a:bodyPr>
            <a:noAutofit/>
          </a:bodyPr>
          <a:lstStyle/>
          <a:p>
            <a:pPr algn="ctr"/>
            <a:r>
              <a:rPr lang="mn-MN" sz="3200" b="1" dirty="0" smtClean="0">
                <a:latin typeface="Times New Roman" panose="02020603050405020304" pitchFamily="18" charset="0"/>
                <a:cs typeface="Times New Roman" panose="02020603050405020304" pitchFamily="18" charset="0"/>
              </a:rPr>
              <a:t>Бүтээгдэхүүний үнэ цэнийн сүлжээг </a:t>
            </a:r>
            <a:br>
              <a:rPr lang="mn-MN" sz="3200" b="1" dirty="0" smtClean="0">
                <a:latin typeface="Times New Roman" panose="02020603050405020304" pitchFamily="18" charset="0"/>
                <a:cs typeface="Times New Roman" panose="02020603050405020304" pitchFamily="18" charset="0"/>
              </a:rPr>
            </a:br>
            <a:r>
              <a:rPr lang="mn-MN" sz="3200" b="1" dirty="0" smtClean="0">
                <a:latin typeface="Times New Roman" panose="02020603050405020304" pitchFamily="18" charset="0"/>
                <a:cs typeface="Times New Roman" panose="02020603050405020304" pitchFamily="18" charset="0"/>
              </a:rPr>
              <a:t>ашиглах зайлшгүй шаардлага</a:t>
            </a:r>
            <a:endParaRPr lang="en-US" sz="3200" b="1"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idx="1"/>
          </p:nvPr>
        </p:nvSpPr>
        <p:spPr>
          <a:xfrm>
            <a:off x="1121539" y="1455319"/>
            <a:ext cx="10842934" cy="5339836"/>
          </a:xfrm>
        </p:spPr>
        <p:txBody>
          <a:bodyPr>
            <a:normAutofit fontScale="92500"/>
          </a:bodyPr>
          <a:lstStyle/>
          <a:p>
            <a:pPr marL="0" marR="0" algn="just">
              <a:lnSpc>
                <a:spcPct val="107000"/>
              </a:lnSpc>
              <a:spcBef>
                <a:spcPts val="0"/>
              </a:spcBef>
              <a:spcAft>
                <a:spcPts val="800"/>
              </a:spcAft>
            </a:pPr>
            <a:r>
              <a:rPr lang="mn-MN"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Байгууллагын зардал зарцуулалтыг </a:t>
            </a:r>
            <a:r>
              <a:rPr lang="mn-MN"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оновчтой болгох дараагийн </a:t>
            </a:r>
            <a:r>
              <a:rPr lang="mn-MN"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боломж нь </a:t>
            </a:r>
            <a:r>
              <a:rPr lang="mn-MN"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нийлүүлэлтийн </a:t>
            </a:r>
            <a:r>
              <a:rPr lang="en-US"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mn-MN"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эсвэл </a:t>
            </a:r>
            <a:r>
              <a:rPr lang="mn-MN"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үнэ </a:t>
            </a:r>
            <a:r>
              <a:rPr lang="mn-MN"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цэнийн</a:t>
            </a:r>
            <a:r>
              <a:rPr lang="en-US"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mn-MN"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сүлжээний санхүү </a:t>
            </a:r>
            <a:r>
              <a:rPr lang="mn-MN"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юм. Компаниудын гуравны хоёр нь эцсийн түвшний зардал болон санхүүгийн хэмжүүрийг сайжруулахын тулд </a:t>
            </a:r>
            <a:r>
              <a:rPr lang="mn-MN"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нийлүүлэлтийн </a:t>
            </a:r>
            <a:r>
              <a:rPr lang="en-US"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mn-MN"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эсвэл үнэ цэнийн</a:t>
            </a:r>
            <a:r>
              <a:rPr lang="en-US"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mn-MN"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сүлжээний хөтөлбөрийг </a:t>
            </a:r>
            <a:r>
              <a:rPr lang="mn-MN"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судалж, хэрэгжүүлж байна. </a:t>
            </a:r>
            <a:r>
              <a:rPr lang="en-US"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Aberdeen Group/</a:t>
            </a:r>
          </a:p>
          <a:p>
            <a:pPr marL="0" marR="0" algn="just">
              <a:lnSpc>
                <a:spcPct val="107000"/>
              </a:lnSpc>
              <a:spcBef>
                <a:spcPts val="0"/>
              </a:spcBef>
              <a:spcAft>
                <a:spcPts val="800"/>
              </a:spcAft>
            </a:pPr>
            <a:r>
              <a:rPr lang="mn-MN"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Дэлхийн санхүүгийн авлагын зах зээл нь 1.3 их наяд </a:t>
            </a:r>
            <a:r>
              <a:rPr lang="mn-MN"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ам.доллар, өр </a:t>
            </a:r>
            <a:r>
              <a:rPr lang="mn-MN"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төлбөрийн хөнгөлөлт 100 тэрбум ам доллар, хөрөнгө </a:t>
            </a:r>
            <a:r>
              <a:rPr lang="mn-MN"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барьцаалсан </a:t>
            </a:r>
            <a:r>
              <a:rPr lang="mn-MN"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зээллэг 340 тэрбум доллар байна. </a:t>
            </a:r>
            <a:endParaRPr lang="en-US"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mn-MN"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Санхүү, эдийн засгийн </a:t>
            </a:r>
            <a:r>
              <a:rPr lang="mn-MN"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хямралын </a:t>
            </a:r>
            <a:r>
              <a:rPr lang="mn-MN"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үед үнэ цэнийн сүлжээний санхүү үе үеийнхээс илүүтэй чухал байдаг. /Ken Shwedel, Rabobank Mexico/</a:t>
            </a:r>
            <a:endParaRPr lang="en-US"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159097" y="90149"/>
            <a:ext cx="3543599" cy="461665"/>
          </a:xfrm>
          <a:prstGeom prst="rect">
            <a:avLst/>
          </a:prstGeom>
          <a:noFill/>
        </p:spPr>
        <p:txBody>
          <a:bodyPr wrap="none" rtlCol="0">
            <a:spAutoFit/>
          </a:bodyPr>
          <a:lstStyle/>
          <a:p>
            <a:r>
              <a:rPr lang="mn-MN" sz="2400" b="1" dirty="0" smtClean="0">
                <a:solidFill>
                  <a:schemeClr val="accent6">
                    <a:lumMod val="50000"/>
                  </a:schemeClr>
                </a:solidFill>
                <a:latin typeface="Times New Roman" panose="02020603050405020304" pitchFamily="18" charset="0"/>
                <a:cs typeface="Times New Roman" panose="02020603050405020304" pitchFamily="18" charset="0"/>
              </a:rPr>
              <a:t>А. Мал аж ахуйн салбар</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199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grpSp>
        <p:nvGrpSpPr>
          <p:cNvPr id="6" name="Group 5"/>
          <p:cNvGrpSpPr/>
          <p:nvPr/>
        </p:nvGrpSpPr>
        <p:grpSpPr>
          <a:xfrm>
            <a:off x="1242811" y="1066800"/>
            <a:ext cx="10567116" cy="5565820"/>
            <a:chOff x="457200" y="2057400"/>
            <a:chExt cx="8610600" cy="3972040"/>
          </a:xfrm>
        </p:grpSpPr>
        <p:sp>
          <p:nvSpPr>
            <p:cNvPr id="7" name="Isosceles Triangle 6"/>
            <p:cNvSpPr/>
            <p:nvPr/>
          </p:nvSpPr>
          <p:spPr>
            <a:xfrm>
              <a:off x="457200" y="2057400"/>
              <a:ext cx="5715000" cy="3962400"/>
            </a:xfrm>
            <a:prstGeom prst="triangle">
              <a:avLst>
                <a:gd name="adj" fmla="val 50974"/>
              </a:avLst>
            </a:prstGeom>
            <a:solidFill>
              <a:sysClr val="window" lastClr="FFFFFF"/>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1828800" y="2438400"/>
              <a:ext cx="3429000" cy="4286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2 судалгааны хүрээлэн</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1676400" y="3124200"/>
              <a:ext cx="3276600" cy="7716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 мэрэгжлийн үрийн аж ахуй</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TextBox 9"/>
            <p:cNvSpPr txBox="1"/>
            <p:nvPr/>
          </p:nvSpPr>
          <p:spPr>
            <a:xfrm>
              <a:off x="1295400" y="4050268"/>
              <a:ext cx="4038600" cy="7716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28 албан ёсны үр үржүүлэгч аж ахуй</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Box 10"/>
            <p:cNvSpPr txBox="1"/>
            <p:nvPr/>
          </p:nvSpPr>
          <p:spPr>
            <a:xfrm>
              <a:off x="1066800" y="4495800"/>
              <a:ext cx="4724400" cy="7716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256 сумын 320 албан ёсны бус үр үржүүлэгч</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685800" y="5257800"/>
              <a:ext cx="5334000" cy="4286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63000  төмсний тариалан эрхлэгч</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5715000" y="2450068"/>
              <a:ext cx="3124200" cy="42868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Бичил булцуу үйлдвэрлэл</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p:cNvSpPr txBox="1"/>
            <p:nvPr/>
          </p:nvSpPr>
          <p:spPr>
            <a:xfrm>
              <a:off x="5715000" y="3124200"/>
              <a:ext cx="3352800" cy="7716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Супер элит/элит үр үйлдвэрлэл</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 name="TextBox 14"/>
            <p:cNvSpPr txBox="1"/>
            <p:nvPr/>
          </p:nvSpPr>
          <p:spPr>
            <a:xfrm>
              <a:off x="6172200" y="4078069"/>
              <a:ext cx="2133600" cy="11145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I,II </a:t>
              </a:r>
              <a:r>
                <a:rPr kumimoji="0" lang="mn-MN"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репродукцийн үр үйлдвэрлэл</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p:nvPr/>
          </p:nvSpPr>
          <p:spPr>
            <a:xfrm>
              <a:off x="6096000" y="5257800"/>
              <a:ext cx="2133600" cy="7716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Тариаланчдын үр үйлдвэрлэл</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ight Arrow 16"/>
            <p:cNvSpPr/>
            <p:nvPr/>
          </p:nvSpPr>
          <p:spPr>
            <a:xfrm>
              <a:off x="4876800" y="2634734"/>
              <a:ext cx="533400" cy="92333"/>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Right Arrow 17"/>
            <p:cNvSpPr/>
            <p:nvPr/>
          </p:nvSpPr>
          <p:spPr>
            <a:xfrm>
              <a:off x="4876800" y="3308866"/>
              <a:ext cx="533400" cy="76200"/>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Right Arrow 18"/>
            <p:cNvSpPr/>
            <p:nvPr/>
          </p:nvSpPr>
          <p:spPr>
            <a:xfrm>
              <a:off x="5486400" y="4250871"/>
              <a:ext cx="457200" cy="9456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Right Arrow 19"/>
            <p:cNvSpPr/>
            <p:nvPr/>
          </p:nvSpPr>
          <p:spPr>
            <a:xfrm>
              <a:off x="5334000" y="5442466"/>
              <a:ext cx="609600" cy="69249"/>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1" name="Title 1"/>
          <p:cNvSpPr txBox="1">
            <a:spLocks/>
          </p:cNvSpPr>
          <p:nvPr/>
        </p:nvSpPr>
        <p:spPr>
          <a:xfrm>
            <a:off x="1770846" y="308979"/>
            <a:ext cx="8229600" cy="48736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b="1" dirty="0" smtClean="0">
                <a:latin typeface="Times New Roman" panose="02020603050405020304" pitchFamily="18" charset="0"/>
                <a:cs typeface="Times New Roman" panose="02020603050405020304" pitchFamily="18" charset="0"/>
              </a:rPr>
              <a:t>Төмсний үрийн систем</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588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grpSp>
        <p:nvGrpSpPr>
          <p:cNvPr id="3" name="Group 2"/>
          <p:cNvGrpSpPr/>
          <p:nvPr/>
        </p:nvGrpSpPr>
        <p:grpSpPr>
          <a:xfrm>
            <a:off x="1306327" y="1119324"/>
            <a:ext cx="10452084" cy="5513296"/>
            <a:chOff x="495300" y="1028065"/>
            <a:chExt cx="6829425" cy="4725035"/>
          </a:xfrm>
        </p:grpSpPr>
        <p:sp>
          <p:nvSpPr>
            <p:cNvPr id="5" name="Text Box 34"/>
            <p:cNvSpPr txBox="1"/>
            <p:nvPr/>
          </p:nvSpPr>
          <p:spPr>
            <a:xfrm>
              <a:off x="967105" y="1028065"/>
              <a:ext cx="5876925" cy="103822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2286000" marR="0" lvl="0" indent="457200" defTabSz="914400" eaLnBrk="1" fontAlgn="auto" latinLnBrk="0" hangingPunct="1">
                <a:lnSpc>
                  <a:spcPct val="100000"/>
                </a:lnSpc>
                <a:spcBef>
                  <a:spcPts val="60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 </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6" name="Text Box 55"/>
            <p:cNvSpPr txBox="1"/>
            <p:nvPr/>
          </p:nvSpPr>
          <p:spPr>
            <a:xfrm>
              <a:off x="1209675" y="1437640"/>
              <a:ext cx="1024890" cy="48577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Сертификац жуулах</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 </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7" name="Text Box 56"/>
            <p:cNvSpPr txBox="1"/>
            <p:nvPr/>
          </p:nvSpPr>
          <p:spPr>
            <a:xfrm>
              <a:off x="2618740" y="1437640"/>
              <a:ext cx="1160145" cy="48577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Борлуулалтын</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8" name="Text Box 58"/>
            <p:cNvSpPr txBox="1"/>
            <p:nvPr/>
          </p:nvSpPr>
          <p:spPr>
            <a:xfrm>
              <a:off x="4095750" y="1437640"/>
              <a:ext cx="1009650" cy="48577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Жин, хэмжүүрийн</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9" name="Text Box 59"/>
            <p:cNvSpPr txBox="1"/>
            <p:nvPr/>
          </p:nvSpPr>
          <p:spPr>
            <a:xfrm>
              <a:off x="5486400" y="1437640"/>
              <a:ext cx="819150" cy="48577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endPar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Сортын</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10" name="Text Box 60"/>
            <p:cNvSpPr txBox="1"/>
            <p:nvPr/>
          </p:nvSpPr>
          <p:spPr>
            <a:xfrm>
              <a:off x="495300" y="2305050"/>
              <a:ext cx="6829425" cy="16764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914400" marR="0" lvl="0" indent="457200" algn="just" defTabSz="914400" eaLnBrk="1" fontAlgn="auto" latinLnBrk="0" hangingPunct="1">
                <a:lnSpc>
                  <a:spcPct val="100000"/>
                </a:lnSpc>
                <a:spcBef>
                  <a:spcPts val="60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 </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11" name="Text Box 61"/>
            <p:cNvSpPr txBox="1"/>
            <p:nvPr/>
          </p:nvSpPr>
          <p:spPr>
            <a:xfrm>
              <a:off x="2142490" y="2352675"/>
              <a:ext cx="4022725" cy="29527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Төмсний үр үйлдвэрлэлийн  өртгийн Сүлжээ</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12" name="Text Box 62"/>
            <p:cNvSpPr txBox="1"/>
            <p:nvPr/>
          </p:nvSpPr>
          <p:spPr>
            <a:xfrm>
              <a:off x="552450" y="2781300"/>
              <a:ext cx="819150" cy="58102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In-vitro</a:t>
              </a: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үржүүлэг</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13" name="Text Box 63"/>
            <p:cNvSpPr txBox="1"/>
            <p:nvPr/>
          </p:nvSpPr>
          <p:spPr>
            <a:xfrm>
              <a:off x="1509395" y="2781300"/>
              <a:ext cx="776605" cy="58102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Бичил булцуу</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үржүүлэг</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14" name="Text Box 64"/>
            <p:cNvSpPr txBox="1"/>
            <p:nvPr/>
          </p:nvSpPr>
          <p:spPr>
            <a:xfrm>
              <a:off x="2466975" y="2781300"/>
              <a:ext cx="885825" cy="63817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Супер Элит  үр үйлд вэрлэл</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 </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15" name="Text Box 65"/>
            <p:cNvSpPr txBox="1"/>
            <p:nvPr/>
          </p:nvSpPr>
          <p:spPr>
            <a:xfrm>
              <a:off x="3495675" y="2809875"/>
              <a:ext cx="695325" cy="6096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Элит үр</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үйлдвэр лэл</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16" name="Text Box 66"/>
            <p:cNvSpPr txBox="1"/>
            <p:nvPr/>
          </p:nvSpPr>
          <p:spPr>
            <a:xfrm>
              <a:off x="4381500" y="2809240"/>
              <a:ext cx="876300" cy="58102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Репродукц</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үр үйлд вэрлэл </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17" name="Text Box 67"/>
            <p:cNvSpPr txBox="1"/>
            <p:nvPr/>
          </p:nvSpPr>
          <p:spPr>
            <a:xfrm>
              <a:off x="5429250" y="2809875"/>
              <a:ext cx="895350" cy="6096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Товарын</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төмс  </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үйлдвэрлэл</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18" name="Text Box 68"/>
            <p:cNvSpPr txBox="1"/>
            <p:nvPr/>
          </p:nvSpPr>
          <p:spPr>
            <a:xfrm>
              <a:off x="6495415" y="2828925"/>
              <a:ext cx="733425" cy="5524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Төмсний </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зах зээл</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19" name="Text Box 69"/>
            <p:cNvSpPr txBox="1"/>
            <p:nvPr/>
          </p:nvSpPr>
          <p:spPr>
            <a:xfrm>
              <a:off x="3168650" y="3590925"/>
              <a:ext cx="1860550" cy="3429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Хуваарилалт/Хадгалалт</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cxnSp>
          <p:nvCxnSpPr>
            <p:cNvPr id="20" name="Straight Arrow Connector 19"/>
            <p:cNvCxnSpPr/>
            <p:nvPr/>
          </p:nvCxnSpPr>
          <p:spPr>
            <a:xfrm>
              <a:off x="3779520" y="3419475"/>
              <a:ext cx="0" cy="171450"/>
            </a:xfrm>
            <a:prstGeom prst="straightConnector1">
              <a:avLst/>
            </a:prstGeom>
            <a:noFill/>
            <a:ln w="28575" cap="flat" cmpd="sng" algn="ctr">
              <a:solidFill>
                <a:sysClr val="windowText" lastClr="000000"/>
              </a:solidFill>
              <a:prstDash val="solid"/>
              <a:tailEnd type="arrow"/>
            </a:ln>
            <a:effectLst/>
          </p:spPr>
        </p:cxnSp>
        <p:cxnSp>
          <p:nvCxnSpPr>
            <p:cNvPr id="21" name="Straight Arrow Connector 20"/>
            <p:cNvCxnSpPr/>
            <p:nvPr/>
          </p:nvCxnSpPr>
          <p:spPr>
            <a:xfrm>
              <a:off x="4838700" y="3371215"/>
              <a:ext cx="0" cy="228600"/>
            </a:xfrm>
            <a:prstGeom prst="straightConnector1">
              <a:avLst/>
            </a:prstGeom>
            <a:noFill/>
            <a:ln w="28575" cap="flat" cmpd="sng" algn="ctr">
              <a:solidFill>
                <a:sysClr val="windowText" lastClr="000000"/>
              </a:solidFill>
              <a:prstDash val="solid"/>
              <a:tailEnd type="arrow"/>
            </a:ln>
            <a:effectLst/>
          </p:spPr>
        </p:cxnSp>
        <p:cxnSp>
          <p:nvCxnSpPr>
            <p:cNvPr id="22" name="Straight Arrow Connector 21"/>
            <p:cNvCxnSpPr/>
            <p:nvPr/>
          </p:nvCxnSpPr>
          <p:spPr>
            <a:xfrm flipV="1">
              <a:off x="4591050" y="3390900"/>
              <a:ext cx="0" cy="200025"/>
            </a:xfrm>
            <a:prstGeom prst="straightConnector1">
              <a:avLst/>
            </a:prstGeom>
            <a:noFill/>
            <a:ln w="28575" cap="flat" cmpd="sng" algn="ctr">
              <a:solidFill>
                <a:sysClr val="windowText" lastClr="000000"/>
              </a:solidFill>
              <a:prstDash val="solid"/>
              <a:tailEnd type="arrow"/>
            </a:ln>
            <a:effectLst/>
          </p:spPr>
        </p:cxnSp>
        <p:cxnSp>
          <p:nvCxnSpPr>
            <p:cNvPr id="23" name="Straight Connector 22"/>
            <p:cNvCxnSpPr/>
            <p:nvPr/>
          </p:nvCxnSpPr>
          <p:spPr>
            <a:xfrm flipV="1">
              <a:off x="5029200" y="3685540"/>
              <a:ext cx="767080" cy="0"/>
            </a:xfrm>
            <a:prstGeom prst="line">
              <a:avLst/>
            </a:prstGeom>
            <a:noFill/>
            <a:ln w="28575" cap="flat" cmpd="sng" algn="ctr">
              <a:solidFill>
                <a:sysClr val="windowText" lastClr="000000"/>
              </a:solidFill>
              <a:prstDash val="solid"/>
            </a:ln>
            <a:effectLst/>
          </p:spPr>
        </p:cxnSp>
        <p:cxnSp>
          <p:nvCxnSpPr>
            <p:cNvPr id="24" name="Straight Connector 23"/>
            <p:cNvCxnSpPr/>
            <p:nvPr/>
          </p:nvCxnSpPr>
          <p:spPr>
            <a:xfrm>
              <a:off x="5032375" y="3866515"/>
              <a:ext cx="1097280" cy="0"/>
            </a:xfrm>
            <a:prstGeom prst="line">
              <a:avLst/>
            </a:prstGeom>
            <a:noFill/>
            <a:ln w="28575" cap="flat" cmpd="sng" algn="ctr">
              <a:solidFill>
                <a:sysClr val="windowText" lastClr="000000"/>
              </a:solidFill>
              <a:prstDash val="solid"/>
            </a:ln>
            <a:effectLst/>
          </p:spPr>
        </p:cxnSp>
        <p:cxnSp>
          <p:nvCxnSpPr>
            <p:cNvPr id="25" name="Straight Arrow Connector 24"/>
            <p:cNvCxnSpPr/>
            <p:nvPr/>
          </p:nvCxnSpPr>
          <p:spPr>
            <a:xfrm flipH="1" flipV="1">
              <a:off x="6126480" y="3419475"/>
              <a:ext cx="3175" cy="447675"/>
            </a:xfrm>
            <a:prstGeom prst="straightConnector1">
              <a:avLst/>
            </a:prstGeom>
            <a:noFill/>
            <a:ln w="28575" cap="flat" cmpd="sng" algn="ctr">
              <a:solidFill>
                <a:sysClr val="windowText" lastClr="000000"/>
              </a:solidFill>
              <a:prstDash val="solid"/>
              <a:tailEnd type="arrow"/>
            </a:ln>
            <a:effectLst/>
          </p:spPr>
        </p:cxnSp>
        <p:cxnSp>
          <p:nvCxnSpPr>
            <p:cNvPr id="26" name="Straight Arrow Connector 25"/>
            <p:cNvCxnSpPr/>
            <p:nvPr/>
          </p:nvCxnSpPr>
          <p:spPr>
            <a:xfrm flipV="1">
              <a:off x="5796280" y="3419475"/>
              <a:ext cx="0" cy="266700"/>
            </a:xfrm>
            <a:prstGeom prst="straightConnector1">
              <a:avLst/>
            </a:prstGeom>
            <a:noFill/>
            <a:ln w="28575" cap="flat" cmpd="sng" algn="ctr">
              <a:solidFill>
                <a:sysClr val="windowText" lastClr="000000"/>
              </a:solidFill>
              <a:prstDash val="solid"/>
              <a:tailEnd type="arrow"/>
            </a:ln>
            <a:effectLst/>
          </p:spPr>
        </p:cxnSp>
        <p:sp>
          <p:nvSpPr>
            <p:cNvPr id="27" name="Text Box 91"/>
            <p:cNvSpPr txBox="1"/>
            <p:nvPr/>
          </p:nvSpPr>
          <p:spPr>
            <a:xfrm>
              <a:off x="552450" y="4229100"/>
              <a:ext cx="6772275" cy="15240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 </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28" name="Text Box 92"/>
            <p:cNvSpPr txBox="1"/>
            <p:nvPr/>
          </p:nvSpPr>
          <p:spPr>
            <a:xfrm>
              <a:off x="2771775" y="4486275"/>
              <a:ext cx="2392045" cy="2857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Туслан дэмжих үйлчилгээ</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29" name="Text Box 94"/>
            <p:cNvSpPr txBox="1"/>
            <p:nvPr/>
          </p:nvSpPr>
          <p:spPr>
            <a:xfrm>
              <a:off x="3105452" y="1085215"/>
              <a:ext cx="1853565" cy="2667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Бодлогын зохицуулалт</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30" name="Text Box 95"/>
            <p:cNvSpPr txBox="1"/>
            <p:nvPr/>
          </p:nvSpPr>
          <p:spPr>
            <a:xfrm>
              <a:off x="609600" y="4981575"/>
              <a:ext cx="742950" cy="6667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Үрийн </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Чанарын</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Хяналт</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31" name="Text Box 97"/>
            <p:cNvSpPr txBox="1"/>
            <p:nvPr/>
          </p:nvSpPr>
          <p:spPr>
            <a:xfrm>
              <a:off x="1543049" y="4981575"/>
              <a:ext cx="691515" cy="6667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Орцын</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хангалт</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32" name="Text Box 98"/>
            <p:cNvSpPr txBox="1"/>
            <p:nvPr/>
          </p:nvSpPr>
          <p:spPr>
            <a:xfrm>
              <a:off x="2390775" y="4991100"/>
              <a:ext cx="561975" cy="6667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Шинэ</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сорт</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33" name="Text Box 99"/>
            <p:cNvSpPr txBox="1"/>
            <p:nvPr/>
          </p:nvSpPr>
          <p:spPr>
            <a:xfrm>
              <a:off x="3171190" y="4972050"/>
              <a:ext cx="758825" cy="6667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Зах зээлийн</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мэдээлэл</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34" name="Text Box 100"/>
            <p:cNvSpPr txBox="1"/>
            <p:nvPr/>
          </p:nvSpPr>
          <p:spPr>
            <a:xfrm>
              <a:off x="4181475" y="4962525"/>
              <a:ext cx="923925" cy="6667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Санхүүжилт</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зээл</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35" name="Text Box 101"/>
            <p:cNvSpPr txBox="1"/>
            <p:nvPr/>
          </p:nvSpPr>
          <p:spPr>
            <a:xfrm>
              <a:off x="5330190" y="4962525"/>
              <a:ext cx="835660" cy="6667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Бизнесийн</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Чадварын</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дээшлэлт</a:t>
              </a:r>
              <a:endParaRPr kumimoji="0" lang="en-US" sz="1200" b="1" i="0" u="none" strike="noStrike" kern="0" cap="none" spc="0" normalizeH="0" baseline="0" noProof="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36" name="Text Box 102"/>
            <p:cNvSpPr txBox="1"/>
            <p:nvPr/>
          </p:nvSpPr>
          <p:spPr>
            <a:xfrm>
              <a:off x="6381750" y="4972050"/>
              <a:ext cx="790575" cy="6667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Экстен</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шиний</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rPr>
                <a:t>үйлчилгээ</a:t>
              </a:r>
              <a:endParaRPr kumimoji="0" lang="en-US" sz="1200" b="1" i="0" u="none" strike="noStrike" kern="0" cap="none" spc="0" normalizeH="0" baseline="0" noProof="0" dirty="0" smtClean="0">
                <a:ln>
                  <a:noFill/>
                </a:ln>
                <a:solidFill>
                  <a:prstClr val="black"/>
                </a:solidFill>
                <a:effectLst/>
                <a:uLnTx/>
                <a:uFillTx/>
                <a:latin typeface="Times New Roman" panose="02020603050405020304" pitchFamily="18" charset="0"/>
                <a:ea typeface="SimSun"/>
                <a:cs typeface="Times New Roman" panose="02020603050405020304" pitchFamily="18" charset="0"/>
              </a:endParaRPr>
            </a:p>
          </p:txBody>
        </p:sp>
        <p:sp>
          <p:nvSpPr>
            <p:cNvPr id="37" name="Up Arrow 36"/>
            <p:cNvSpPr/>
            <p:nvPr/>
          </p:nvSpPr>
          <p:spPr>
            <a:xfrm>
              <a:off x="1143000" y="3981450"/>
              <a:ext cx="66675" cy="295275"/>
            </a:xfrm>
            <a:prstGeom prst="up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8" name="Up Arrow 37"/>
            <p:cNvSpPr/>
            <p:nvPr/>
          </p:nvSpPr>
          <p:spPr>
            <a:xfrm>
              <a:off x="6762750" y="3981450"/>
              <a:ext cx="47625" cy="295275"/>
            </a:xfrm>
            <a:prstGeom prst="up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9" name="Down Arrow 38"/>
            <p:cNvSpPr/>
            <p:nvPr/>
          </p:nvSpPr>
          <p:spPr>
            <a:xfrm>
              <a:off x="1609725" y="2047240"/>
              <a:ext cx="45085" cy="257175"/>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0" name="Down Arrow 39"/>
            <p:cNvSpPr/>
            <p:nvPr/>
          </p:nvSpPr>
          <p:spPr>
            <a:xfrm>
              <a:off x="6297930" y="2047240"/>
              <a:ext cx="45085" cy="257175"/>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1" name="Right Arrow 40"/>
            <p:cNvSpPr/>
            <p:nvPr/>
          </p:nvSpPr>
          <p:spPr>
            <a:xfrm>
              <a:off x="1371600" y="3075940"/>
              <a:ext cx="152400" cy="45085"/>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ight Arrow 41"/>
            <p:cNvSpPr/>
            <p:nvPr/>
          </p:nvSpPr>
          <p:spPr>
            <a:xfrm>
              <a:off x="2272030" y="3076575"/>
              <a:ext cx="166370" cy="45085"/>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3" name="Right Arrow 42"/>
            <p:cNvSpPr/>
            <p:nvPr/>
          </p:nvSpPr>
          <p:spPr>
            <a:xfrm>
              <a:off x="3314700" y="3102610"/>
              <a:ext cx="190500" cy="45085"/>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4" name="Right Arrow 43"/>
            <p:cNvSpPr/>
            <p:nvPr/>
          </p:nvSpPr>
          <p:spPr>
            <a:xfrm>
              <a:off x="4219575" y="3105150"/>
              <a:ext cx="200025" cy="45085"/>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5" name="Right Arrow 44"/>
            <p:cNvSpPr/>
            <p:nvPr/>
          </p:nvSpPr>
          <p:spPr>
            <a:xfrm>
              <a:off x="5238750" y="3088005"/>
              <a:ext cx="171450" cy="45085"/>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6" name="Right Arrow 45"/>
            <p:cNvSpPr/>
            <p:nvPr/>
          </p:nvSpPr>
          <p:spPr>
            <a:xfrm>
              <a:off x="6305550" y="3076575"/>
              <a:ext cx="190500" cy="47625"/>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47" name="Title 1"/>
          <p:cNvSpPr txBox="1">
            <a:spLocks/>
          </p:cNvSpPr>
          <p:nvPr/>
        </p:nvSpPr>
        <p:spPr>
          <a:xfrm>
            <a:off x="1687036" y="189372"/>
            <a:ext cx="9067800" cy="5069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200" b="1" dirty="0" smtClean="0">
                <a:latin typeface="Times New Roman" panose="02020603050405020304" pitchFamily="18" charset="0"/>
                <a:cs typeface="Times New Roman" panose="02020603050405020304" pitchFamily="18" charset="0"/>
              </a:rPr>
              <a:t>Төмсний үр үйлдвэрлэлийн үнэ цэнийн сүлжээ</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0133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graphicFrame>
        <p:nvGraphicFramePr>
          <p:cNvPr id="3" name="Content Placeholder 3"/>
          <p:cNvGraphicFramePr>
            <a:graphicFrameLocks/>
          </p:cNvGraphicFramePr>
          <p:nvPr>
            <p:extLst>
              <p:ext uri="{D42A27DB-BD31-4B8C-83A1-F6EECF244321}">
                <p14:modId xmlns:p14="http://schemas.microsoft.com/office/powerpoint/2010/main" val="985867898"/>
              </p:ext>
            </p:extLst>
          </p:nvPr>
        </p:nvGraphicFramePr>
        <p:xfrm>
          <a:off x="1179492" y="1295402"/>
          <a:ext cx="10681950" cy="5247069"/>
        </p:xfrm>
        <a:graphic>
          <a:graphicData uri="http://schemas.openxmlformats.org/drawingml/2006/table">
            <a:tbl>
              <a:tblPr firstRow="1" bandRow="1"/>
              <a:tblGrid>
                <a:gridCol w="4899977"/>
                <a:gridCol w="1371994"/>
                <a:gridCol w="4409979"/>
              </a:tblGrid>
              <a:tr h="460449">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l" fontAlgn="b"/>
                      <a:r>
                        <a:rPr lang="mn-MN" sz="2000" b="1" u="none" strike="noStrike" dirty="0" smtClean="0">
                          <a:effectLst/>
                          <a:latin typeface="Times New Roman" panose="02020603050405020304" pitchFamily="18" charset="0"/>
                          <a:cs typeface="Times New Roman" panose="02020603050405020304" pitchFamily="18" charset="0"/>
                        </a:rPr>
                        <a:t>Үзүүлэлт</a:t>
                      </a:r>
                      <a:r>
                        <a:rPr lang="fr-CH" sz="2000" b="1" u="none" strike="noStrike" dirty="0" smtClean="0">
                          <a:effectLst/>
                          <a:latin typeface="Times New Roman" panose="02020603050405020304" pitchFamily="18" charset="0"/>
                          <a:cs typeface="Times New Roman" panose="02020603050405020304" pitchFamily="18" charset="0"/>
                        </a:rPr>
                        <a:t> </a:t>
                      </a:r>
                      <a:endParaRPr lang="fr-CH"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mn-MN" b="1" dirty="0" smtClean="0">
                          <a:latin typeface="Times New Roman" panose="02020603050405020304" pitchFamily="18" charset="0"/>
                          <a:cs typeface="Times New Roman" panose="02020603050405020304" pitchFamily="18" charset="0"/>
                        </a:rPr>
                        <a:t>хэмжээ</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mn-MN" b="1" dirty="0" smtClean="0">
                          <a:latin typeface="Times New Roman" panose="02020603050405020304" pitchFamily="18" charset="0"/>
                          <a:cs typeface="Times New Roman" panose="02020603050405020304" pitchFamily="18" charset="0"/>
                        </a:rPr>
                        <a:t>Тайлбар</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4604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mn-MN" sz="2000" b="1" i="0" u="none" strike="noStrike" dirty="0" smtClean="0">
                          <a:solidFill>
                            <a:schemeClr val="dk1"/>
                          </a:solidFill>
                          <a:effectLst/>
                          <a:latin typeface="Times New Roman" panose="02020603050405020304" pitchFamily="18" charset="0"/>
                          <a:cs typeface="Times New Roman" panose="02020603050405020304" pitchFamily="18" charset="0"/>
                        </a:rPr>
                        <a:t>Нийт</a:t>
                      </a:r>
                      <a:r>
                        <a:rPr lang="mn-MN" sz="2000" b="1" i="0" u="none" strike="noStrike" baseline="0" dirty="0" smtClean="0">
                          <a:solidFill>
                            <a:schemeClr val="dk1"/>
                          </a:solidFill>
                          <a:effectLst/>
                          <a:latin typeface="Times New Roman" panose="02020603050405020304" pitchFamily="18" charset="0"/>
                          <a:cs typeface="Times New Roman" panose="02020603050405020304" pitchFamily="18" charset="0"/>
                        </a:rPr>
                        <a:t> тарих талбай, га</a:t>
                      </a:r>
                      <a:endParaRPr lang="fr-CH"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fr-CH" sz="2000" b="1" u="none" strike="noStrike" dirty="0" smtClean="0">
                          <a:effectLst/>
                          <a:latin typeface="Times New Roman" panose="02020603050405020304" pitchFamily="18" charset="0"/>
                          <a:cs typeface="Times New Roman" panose="02020603050405020304" pitchFamily="18" charset="0"/>
                        </a:rPr>
                        <a:t>15</a:t>
                      </a:r>
                      <a:r>
                        <a:rPr lang="en-US" sz="2000" b="1" u="none" strike="noStrike" dirty="0" smtClean="0">
                          <a:effectLst/>
                          <a:latin typeface="Times New Roman" panose="02020603050405020304" pitchFamily="18" charset="0"/>
                          <a:cs typeface="Times New Roman" panose="02020603050405020304" pitchFamily="18" charset="0"/>
                        </a:rPr>
                        <a:t>’</a:t>
                      </a:r>
                      <a:r>
                        <a:rPr lang="fr-CH" sz="2000" b="1" u="none" strike="noStrike" dirty="0" smtClean="0">
                          <a:effectLst/>
                          <a:latin typeface="Times New Roman" panose="02020603050405020304" pitchFamily="18" charset="0"/>
                          <a:cs typeface="Times New Roman" panose="02020603050405020304" pitchFamily="18" charset="0"/>
                        </a:rPr>
                        <a:t>000</a:t>
                      </a:r>
                      <a:endParaRPr lang="fr-CH"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mn-MN" b="1" dirty="0" smtClean="0">
                          <a:latin typeface="Times New Roman" panose="02020603050405020304" pitchFamily="18" charset="0"/>
                          <a:cs typeface="Times New Roman" panose="02020603050405020304" pitchFamily="18" charset="0"/>
                        </a:rPr>
                        <a:t>Улсын 2013 оны хэмжээ</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604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mn-MN" sz="2000" b="1" u="none" strike="noStrike" dirty="0" smtClean="0">
                          <a:effectLst/>
                          <a:latin typeface="Times New Roman" panose="02020603050405020304" pitchFamily="18" charset="0"/>
                          <a:cs typeface="Times New Roman" panose="02020603050405020304" pitchFamily="18" charset="0"/>
                        </a:rPr>
                        <a:t>Товарын төмсний ургац,</a:t>
                      </a:r>
                      <a:r>
                        <a:rPr lang="fr-CH" sz="2000" b="1" u="none" strike="noStrike" dirty="0" smtClean="0">
                          <a:effectLst/>
                          <a:latin typeface="Times New Roman" panose="02020603050405020304" pitchFamily="18" charset="0"/>
                          <a:cs typeface="Times New Roman" panose="02020603050405020304" pitchFamily="18" charset="0"/>
                        </a:rPr>
                        <a:t> (</a:t>
                      </a:r>
                      <a:r>
                        <a:rPr lang="mn-MN" sz="2000" b="1" u="none" strike="noStrike" dirty="0" smtClean="0">
                          <a:effectLst/>
                          <a:latin typeface="Times New Roman" panose="02020603050405020304" pitchFamily="18" charset="0"/>
                          <a:cs typeface="Times New Roman" panose="02020603050405020304" pitchFamily="18" charset="0"/>
                        </a:rPr>
                        <a:t>т</a:t>
                      </a:r>
                      <a:r>
                        <a:rPr lang="fr-CH" sz="2000" b="1" u="none" strike="noStrike" dirty="0" smtClean="0">
                          <a:effectLst/>
                          <a:latin typeface="Times New Roman" panose="02020603050405020304" pitchFamily="18" charset="0"/>
                          <a:cs typeface="Times New Roman" panose="02020603050405020304" pitchFamily="18" charset="0"/>
                        </a:rPr>
                        <a:t>/</a:t>
                      </a:r>
                      <a:r>
                        <a:rPr lang="mn-MN" sz="2000" b="1" u="none" strike="noStrike" dirty="0" smtClean="0">
                          <a:effectLst/>
                          <a:latin typeface="Times New Roman" panose="02020603050405020304" pitchFamily="18" charset="0"/>
                          <a:cs typeface="Times New Roman" panose="02020603050405020304" pitchFamily="18" charset="0"/>
                        </a:rPr>
                        <a:t>га</a:t>
                      </a:r>
                      <a:r>
                        <a:rPr lang="fr-CH" sz="2000" b="1" u="none" strike="noStrike" dirty="0" smtClean="0">
                          <a:effectLst/>
                          <a:latin typeface="Times New Roman" panose="02020603050405020304" pitchFamily="18" charset="0"/>
                          <a:cs typeface="Times New Roman" panose="02020603050405020304" pitchFamily="18" charset="0"/>
                        </a:rPr>
                        <a:t>)</a:t>
                      </a:r>
                      <a:endParaRPr lang="fr-CH"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fr-CH" sz="2000" b="1" u="none" strike="noStrike" dirty="0">
                          <a:effectLst/>
                          <a:latin typeface="Times New Roman" panose="02020603050405020304" pitchFamily="18" charset="0"/>
                          <a:cs typeface="Times New Roman" panose="02020603050405020304" pitchFamily="18" charset="0"/>
                        </a:rPr>
                        <a:t>14.3</a:t>
                      </a:r>
                      <a:endParaRPr lang="fr-CH"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mn-MN" b="1" dirty="0" smtClean="0">
                          <a:latin typeface="Times New Roman" panose="02020603050405020304" pitchFamily="18" charset="0"/>
                          <a:cs typeface="Times New Roman" panose="02020603050405020304" pitchFamily="18" charset="0"/>
                        </a:rPr>
                        <a:t>2013 оны улсын дундаж  ургац</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604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mn-MN" sz="2000" b="1" u="none" strike="noStrike" dirty="0" smtClean="0">
                          <a:effectLst/>
                          <a:latin typeface="Times New Roman" panose="02020603050405020304" pitchFamily="18" charset="0"/>
                          <a:cs typeface="Times New Roman" panose="02020603050405020304" pitchFamily="18" charset="0"/>
                        </a:rPr>
                        <a:t>Элит үрийн ургац</a:t>
                      </a:r>
                      <a:r>
                        <a:rPr lang="fr-CH" sz="2000" b="1" u="none" strike="noStrike" dirty="0" smtClean="0">
                          <a:effectLst/>
                          <a:latin typeface="Times New Roman" panose="02020603050405020304" pitchFamily="18" charset="0"/>
                          <a:cs typeface="Times New Roman" panose="02020603050405020304" pitchFamily="18" charset="0"/>
                        </a:rPr>
                        <a:t> (</a:t>
                      </a:r>
                      <a:r>
                        <a:rPr lang="mn-MN" sz="2000" b="1" u="none" strike="noStrike" dirty="0" smtClean="0">
                          <a:effectLst/>
                          <a:latin typeface="Times New Roman" panose="02020603050405020304" pitchFamily="18" charset="0"/>
                          <a:cs typeface="Times New Roman" panose="02020603050405020304" pitchFamily="18" charset="0"/>
                        </a:rPr>
                        <a:t>т</a:t>
                      </a:r>
                      <a:r>
                        <a:rPr lang="fr-CH" sz="2000" b="1" u="none" strike="noStrike" dirty="0" smtClean="0">
                          <a:effectLst/>
                          <a:latin typeface="Times New Roman" panose="02020603050405020304" pitchFamily="18" charset="0"/>
                          <a:cs typeface="Times New Roman" panose="02020603050405020304" pitchFamily="18" charset="0"/>
                        </a:rPr>
                        <a:t>/</a:t>
                      </a:r>
                      <a:r>
                        <a:rPr lang="mn-MN" sz="2000" b="1" u="none" strike="noStrike" dirty="0" smtClean="0">
                          <a:effectLst/>
                          <a:latin typeface="Times New Roman" panose="02020603050405020304" pitchFamily="18" charset="0"/>
                          <a:cs typeface="Times New Roman" panose="02020603050405020304" pitchFamily="18" charset="0"/>
                        </a:rPr>
                        <a:t>га</a:t>
                      </a:r>
                      <a:r>
                        <a:rPr lang="fr-CH" sz="2000" b="1" u="none" strike="noStrike" dirty="0" smtClean="0">
                          <a:effectLst/>
                          <a:latin typeface="Times New Roman" panose="02020603050405020304" pitchFamily="18" charset="0"/>
                          <a:cs typeface="Times New Roman" panose="02020603050405020304" pitchFamily="18" charset="0"/>
                        </a:rPr>
                        <a:t>) </a:t>
                      </a:r>
                      <a:endParaRPr lang="fr-CH"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fr-CH" sz="2000" b="1" u="none" strike="noStrike" dirty="0">
                          <a:effectLst/>
                          <a:latin typeface="Times New Roman" panose="02020603050405020304" pitchFamily="18" charset="0"/>
                          <a:cs typeface="Times New Roman" panose="02020603050405020304" pitchFamily="18" charset="0"/>
                        </a:rPr>
                        <a:t>25</a:t>
                      </a:r>
                      <a:endParaRPr lang="fr-CH"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mn-MN" b="1" dirty="0" smtClean="0">
                          <a:latin typeface="Times New Roman" panose="02020603050405020304" pitchFamily="18" charset="0"/>
                          <a:cs typeface="Times New Roman" panose="02020603050405020304" pitchFamily="18" charset="0"/>
                        </a:rPr>
                        <a:t>МТХ-ийн 2014 оны төсөөлөл</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604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2000" b="1" u="none" strike="noStrike" dirty="0" smtClean="0">
                          <a:effectLst/>
                          <a:latin typeface="Times New Roman" panose="02020603050405020304" pitchFamily="18" charset="0"/>
                          <a:cs typeface="Times New Roman" panose="02020603050405020304" pitchFamily="18" charset="0"/>
                        </a:rPr>
                        <a:t>I,II </a:t>
                      </a:r>
                      <a:r>
                        <a:rPr lang="mn-MN" sz="2000" b="1" u="none" strike="noStrike" dirty="0" smtClean="0">
                          <a:effectLst/>
                          <a:latin typeface="Times New Roman" panose="02020603050405020304" pitchFamily="18" charset="0"/>
                          <a:cs typeface="Times New Roman" panose="02020603050405020304" pitchFamily="18" charset="0"/>
                        </a:rPr>
                        <a:t>репродукцийн</a:t>
                      </a:r>
                      <a:r>
                        <a:rPr lang="mn-MN" sz="2000" b="1" u="none" strike="noStrike" baseline="0" dirty="0" smtClean="0">
                          <a:effectLst/>
                          <a:latin typeface="Times New Roman" panose="02020603050405020304" pitchFamily="18" charset="0"/>
                          <a:cs typeface="Times New Roman" panose="02020603050405020304" pitchFamily="18" charset="0"/>
                        </a:rPr>
                        <a:t> ургац</a:t>
                      </a:r>
                      <a:r>
                        <a:rPr lang="en-US" sz="2000" b="1" u="none" strike="noStrike" dirty="0" smtClean="0">
                          <a:effectLst/>
                          <a:latin typeface="Times New Roman" panose="02020603050405020304" pitchFamily="18" charset="0"/>
                          <a:cs typeface="Times New Roman" panose="02020603050405020304" pitchFamily="18" charset="0"/>
                        </a:rPr>
                        <a:t> (</a:t>
                      </a:r>
                      <a:r>
                        <a:rPr lang="mn-MN" sz="2000" b="1" u="none" strike="noStrike" dirty="0" smtClean="0">
                          <a:effectLst/>
                          <a:latin typeface="Times New Roman" panose="02020603050405020304" pitchFamily="18" charset="0"/>
                          <a:cs typeface="Times New Roman" panose="02020603050405020304" pitchFamily="18" charset="0"/>
                        </a:rPr>
                        <a:t>т</a:t>
                      </a:r>
                      <a:r>
                        <a:rPr lang="en-US" sz="2000" b="1" u="none" strike="noStrike" dirty="0" smtClean="0">
                          <a:effectLst/>
                          <a:latin typeface="Times New Roman" panose="02020603050405020304" pitchFamily="18" charset="0"/>
                          <a:cs typeface="Times New Roman" panose="02020603050405020304" pitchFamily="18" charset="0"/>
                        </a:rPr>
                        <a:t>/</a:t>
                      </a:r>
                      <a:r>
                        <a:rPr lang="mn-MN" sz="2000" b="1" u="none" strike="noStrike" dirty="0" smtClean="0">
                          <a:effectLst/>
                          <a:latin typeface="Times New Roman" panose="02020603050405020304" pitchFamily="18" charset="0"/>
                          <a:cs typeface="Times New Roman" panose="02020603050405020304" pitchFamily="18" charset="0"/>
                        </a:rPr>
                        <a:t>га</a:t>
                      </a:r>
                      <a:r>
                        <a:rPr lang="en-US" sz="2000" b="1" u="none" strike="noStrike" dirty="0" smtClean="0">
                          <a:effectLst/>
                          <a:latin typeface="Times New Roman" panose="02020603050405020304" pitchFamily="18" charset="0"/>
                          <a:cs typeface="Times New Roman" panose="02020603050405020304" pitchFamily="18" charset="0"/>
                        </a:rPr>
                        <a:t>)</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fr-CH" sz="2000" b="1" u="none" strike="noStrike" dirty="0">
                          <a:effectLst/>
                          <a:latin typeface="Times New Roman" panose="02020603050405020304" pitchFamily="18" charset="0"/>
                          <a:cs typeface="Times New Roman" panose="02020603050405020304" pitchFamily="18" charset="0"/>
                        </a:rPr>
                        <a:t>20</a:t>
                      </a:r>
                      <a:endParaRPr lang="fr-CH"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mn-MN" b="1" dirty="0" smtClean="0">
                          <a:latin typeface="Times New Roman" panose="02020603050405020304" pitchFamily="18" charset="0"/>
                          <a:cs typeface="Times New Roman" panose="02020603050405020304" pitchFamily="18" charset="0"/>
                        </a:rPr>
                        <a:t>МТХ-ийн 2014 оны төсөөлөл</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76872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mn-MN" sz="2000" b="1" u="none" strike="noStrike" dirty="0" smtClean="0">
                          <a:effectLst/>
                          <a:latin typeface="Times New Roman" panose="02020603050405020304" pitchFamily="18" charset="0"/>
                          <a:cs typeface="Times New Roman" panose="02020603050405020304" pitchFamily="18" charset="0"/>
                        </a:rPr>
                        <a:t>Эрт</a:t>
                      </a:r>
                      <a:r>
                        <a:rPr lang="mn-MN" sz="2000" b="1" u="none" strike="noStrike" baseline="0" dirty="0" smtClean="0">
                          <a:effectLst/>
                          <a:latin typeface="Times New Roman" panose="02020603050405020304" pitchFamily="18" charset="0"/>
                          <a:cs typeface="Times New Roman" panose="02020603050405020304" pitchFamily="18" charset="0"/>
                        </a:rPr>
                        <a:t> ургацын төмсний ургац</a:t>
                      </a:r>
                      <a:r>
                        <a:rPr lang="fr-CH" sz="2000" b="1" u="none" strike="noStrike" dirty="0" smtClean="0">
                          <a:effectLst/>
                          <a:latin typeface="Times New Roman" panose="02020603050405020304" pitchFamily="18" charset="0"/>
                          <a:cs typeface="Times New Roman" panose="02020603050405020304" pitchFamily="18" charset="0"/>
                        </a:rPr>
                        <a:t> (</a:t>
                      </a:r>
                      <a:r>
                        <a:rPr lang="mn-MN" sz="2000" b="1" u="none" strike="noStrike" dirty="0" smtClean="0">
                          <a:effectLst/>
                          <a:latin typeface="Times New Roman" panose="02020603050405020304" pitchFamily="18" charset="0"/>
                          <a:cs typeface="Times New Roman" panose="02020603050405020304" pitchFamily="18" charset="0"/>
                        </a:rPr>
                        <a:t>т</a:t>
                      </a:r>
                      <a:r>
                        <a:rPr lang="fr-CH" sz="2000" b="1" u="none" strike="noStrike" dirty="0" smtClean="0">
                          <a:effectLst/>
                          <a:latin typeface="Times New Roman" panose="02020603050405020304" pitchFamily="18" charset="0"/>
                          <a:cs typeface="Times New Roman" panose="02020603050405020304" pitchFamily="18" charset="0"/>
                        </a:rPr>
                        <a:t>/</a:t>
                      </a:r>
                      <a:r>
                        <a:rPr lang="mn-MN" sz="2000" b="1" u="none" strike="noStrike" dirty="0" smtClean="0">
                          <a:effectLst/>
                          <a:latin typeface="Times New Roman" panose="02020603050405020304" pitchFamily="18" charset="0"/>
                          <a:cs typeface="Times New Roman" panose="02020603050405020304" pitchFamily="18" charset="0"/>
                        </a:rPr>
                        <a:t>га</a:t>
                      </a:r>
                      <a:r>
                        <a:rPr lang="fr-CH" sz="2000" b="1" u="none" strike="noStrike" dirty="0" smtClean="0">
                          <a:effectLst/>
                          <a:latin typeface="Times New Roman" panose="02020603050405020304" pitchFamily="18" charset="0"/>
                          <a:cs typeface="Times New Roman" panose="02020603050405020304" pitchFamily="18" charset="0"/>
                        </a:rPr>
                        <a:t>)</a:t>
                      </a:r>
                      <a:endParaRPr lang="fr-CH"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fr-CH" sz="2000" b="1" u="none" strike="noStrike" dirty="0">
                          <a:effectLst/>
                          <a:latin typeface="Times New Roman" panose="02020603050405020304" pitchFamily="18" charset="0"/>
                          <a:cs typeface="Times New Roman" panose="02020603050405020304" pitchFamily="18" charset="0"/>
                        </a:rPr>
                        <a:t>12</a:t>
                      </a:r>
                      <a:endParaRPr lang="fr-CH"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mn-MN" b="1" dirty="0" smtClean="0">
                          <a:latin typeface="Times New Roman" panose="02020603050405020304" pitchFamily="18" charset="0"/>
                          <a:cs typeface="Times New Roman" panose="02020603050405020304" pitchFamily="18" charset="0"/>
                        </a:rPr>
                        <a:t>МТХ-ийн 2014 оны төсөөлөл</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604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mn-MN" sz="2000" b="1" i="0" u="none" strike="noStrike" dirty="0" smtClean="0">
                          <a:solidFill>
                            <a:srgbClr val="000000"/>
                          </a:solidFill>
                          <a:effectLst/>
                          <a:latin typeface="Times New Roman" panose="02020603050405020304" pitchFamily="18" charset="0"/>
                          <a:cs typeface="Times New Roman" panose="02020603050405020304" pitchFamily="18" charset="0"/>
                        </a:rPr>
                        <a:t>Ложистик</a:t>
                      </a:r>
                      <a:endParaRPr lang="fr-CH"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endParaRPr lang="en-US" b="1" dirty="0">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604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mn-MN" b="1" dirty="0" smtClean="0">
                          <a:latin typeface="Times New Roman" panose="02020603050405020304" pitchFamily="18" charset="0"/>
                          <a:cs typeface="Times New Roman" panose="02020603050405020304" pitchFamily="18" charset="0"/>
                        </a:rPr>
                        <a:t>Хадгалалт </a:t>
                      </a:r>
                      <a:r>
                        <a:rPr lang="en-US" b="1" dirty="0" smtClean="0">
                          <a:latin typeface="Times New Roman" panose="02020603050405020304" pitchFamily="18" charset="0"/>
                          <a:cs typeface="Times New Roman" panose="02020603050405020304" pitchFamily="18" charset="0"/>
                        </a:rPr>
                        <a:t>(</a:t>
                      </a:r>
                      <a:r>
                        <a:rPr lang="mn-MN" b="1" dirty="0" smtClean="0">
                          <a:latin typeface="Times New Roman" panose="02020603050405020304" pitchFamily="18" charset="0"/>
                          <a:cs typeface="Times New Roman" panose="02020603050405020304" pitchFamily="18" charset="0"/>
                        </a:rPr>
                        <a:t>төг/тонн/сар</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r>
                        <a:rPr lang="mn-MN" b="1" dirty="0" smtClean="0">
                          <a:latin typeface="Times New Roman" panose="02020603050405020304" pitchFamily="18" charset="0"/>
                          <a:cs typeface="Times New Roman" panose="02020603050405020304" pitchFamily="18" charset="0"/>
                        </a:rPr>
                        <a:t>6</a:t>
                      </a:r>
                      <a:r>
                        <a:rPr lang="en-US" b="1" dirty="0" smtClean="0">
                          <a:latin typeface="Times New Roman" panose="02020603050405020304" pitchFamily="18" charset="0"/>
                          <a:cs typeface="Times New Roman" panose="02020603050405020304" pitchFamily="18" charset="0"/>
                        </a:rPr>
                        <a:t>’</a:t>
                      </a:r>
                      <a:r>
                        <a:rPr lang="mn-MN" b="1" dirty="0" smtClean="0">
                          <a:latin typeface="Times New Roman" panose="02020603050405020304" pitchFamily="18" charset="0"/>
                          <a:cs typeface="Times New Roman" panose="02020603050405020304" pitchFamily="18" charset="0"/>
                        </a:rPr>
                        <a:t>000</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mn-MN" b="1" dirty="0" smtClean="0">
                          <a:latin typeface="Times New Roman" panose="02020603050405020304" pitchFamily="18" charset="0"/>
                          <a:cs typeface="Times New Roman" panose="02020603050405020304" pitchFamily="18" charset="0"/>
                        </a:rPr>
                        <a:t>Дундаж зардал</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604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mn-MN" b="1" dirty="0" smtClean="0">
                          <a:latin typeface="Times New Roman" panose="02020603050405020304" pitchFamily="18" charset="0"/>
                          <a:cs typeface="Times New Roman" panose="02020603050405020304" pitchFamily="18" charset="0"/>
                        </a:rPr>
                        <a:t>Тээвэр </a:t>
                      </a:r>
                      <a:r>
                        <a:rPr lang="en-US" b="1" dirty="0" smtClean="0">
                          <a:latin typeface="Times New Roman" panose="02020603050405020304" pitchFamily="18" charset="0"/>
                          <a:cs typeface="Times New Roman" panose="02020603050405020304" pitchFamily="18" charset="0"/>
                        </a:rPr>
                        <a:t>(</a:t>
                      </a:r>
                      <a:r>
                        <a:rPr lang="mn-MN" b="1" dirty="0" smtClean="0">
                          <a:latin typeface="Times New Roman" panose="02020603050405020304" pitchFamily="18" charset="0"/>
                          <a:cs typeface="Times New Roman" panose="02020603050405020304" pitchFamily="18" charset="0"/>
                        </a:rPr>
                        <a:t>төг/кг</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r>
                        <a:rPr lang="mn-MN" b="1" dirty="0" smtClean="0">
                          <a:latin typeface="Times New Roman" panose="02020603050405020304" pitchFamily="18" charset="0"/>
                          <a:cs typeface="Times New Roman" panose="02020603050405020304" pitchFamily="18" charset="0"/>
                        </a:rPr>
                        <a:t>40</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mn-MN" b="1" dirty="0" smtClean="0">
                          <a:latin typeface="Times New Roman" panose="02020603050405020304" pitchFamily="18" charset="0"/>
                          <a:cs typeface="Times New Roman" panose="02020603050405020304" pitchFamily="18" charset="0"/>
                        </a:rPr>
                        <a:t>Гол тариалангийн бүсээс УБ -т</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79474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mn-MN" b="1" dirty="0" smtClean="0">
                          <a:latin typeface="Times New Roman" panose="02020603050405020304" pitchFamily="18" charset="0"/>
                          <a:cs typeface="Times New Roman" panose="02020603050405020304" pitchFamily="18" charset="0"/>
                        </a:rPr>
                        <a:t>Тээвэр </a:t>
                      </a:r>
                      <a:r>
                        <a:rPr lang="en-US" b="1" dirty="0" smtClean="0">
                          <a:latin typeface="Times New Roman" panose="02020603050405020304" pitchFamily="18" charset="0"/>
                          <a:cs typeface="Times New Roman" panose="02020603050405020304" pitchFamily="18" charset="0"/>
                        </a:rPr>
                        <a:t>(</a:t>
                      </a:r>
                      <a:r>
                        <a:rPr lang="mn-MN" b="1" dirty="0" smtClean="0">
                          <a:latin typeface="Times New Roman" panose="02020603050405020304" pitchFamily="18" charset="0"/>
                          <a:cs typeface="Times New Roman" panose="02020603050405020304" pitchFamily="18" charset="0"/>
                        </a:rPr>
                        <a:t>төг/кг</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a:r>
                        <a:rPr lang="mn-MN" b="1" dirty="0" smtClean="0">
                          <a:latin typeface="Times New Roman" panose="02020603050405020304" pitchFamily="18" charset="0"/>
                          <a:cs typeface="Times New Roman" panose="02020603050405020304" pitchFamily="18" charset="0"/>
                        </a:rPr>
                        <a:t>50</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mn-MN" b="1" dirty="0" smtClean="0">
                          <a:latin typeface="Times New Roman" panose="02020603050405020304" pitchFamily="18" charset="0"/>
                          <a:cs typeface="Times New Roman" panose="02020603050405020304" pitchFamily="18" charset="0"/>
                        </a:rPr>
                        <a:t>УБ-ын</a:t>
                      </a:r>
                      <a:r>
                        <a:rPr lang="mn-MN" b="1" baseline="0" dirty="0" smtClean="0">
                          <a:latin typeface="Times New Roman" panose="02020603050405020304" pitchFamily="18" charset="0"/>
                          <a:cs typeface="Times New Roman" panose="02020603050405020304" pitchFamily="18" charset="0"/>
                        </a:rPr>
                        <a:t> зоориноос тариалангийн гол бүсэд</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5" name="Title 1"/>
          <p:cNvSpPr txBox="1">
            <a:spLocks/>
          </p:cNvSpPr>
          <p:nvPr/>
        </p:nvSpPr>
        <p:spPr>
          <a:xfrm>
            <a:off x="1860998" y="274638"/>
            <a:ext cx="82296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600" b="1" smtClean="0">
                <a:latin typeface="Times New Roman" panose="02020603050405020304" pitchFamily="18" charset="0"/>
                <a:cs typeface="Times New Roman" panose="02020603050405020304" pitchFamily="18" charset="0"/>
              </a:rPr>
              <a:t>Үйлдвэрлэл, ложистик</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589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graphicFrame>
        <p:nvGraphicFramePr>
          <p:cNvPr id="3" name="Content Placeholder 3"/>
          <p:cNvGraphicFramePr>
            <a:graphicFrameLocks/>
          </p:cNvGraphicFramePr>
          <p:nvPr>
            <p:extLst>
              <p:ext uri="{D42A27DB-BD31-4B8C-83A1-F6EECF244321}">
                <p14:modId xmlns:p14="http://schemas.microsoft.com/office/powerpoint/2010/main" val="3361478329"/>
              </p:ext>
            </p:extLst>
          </p:nvPr>
        </p:nvGraphicFramePr>
        <p:xfrm>
          <a:off x="1169830" y="579551"/>
          <a:ext cx="10511307" cy="5563670"/>
        </p:xfrm>
        <a:graphic>
          <a:graphicData uri="http://schemas.openxmlformats.org/drawingml/2006/table">
            <a:tbl>
              <a:tblPr firstRow="1" bandRow="1"/>
              <a:tblGrid>
                <a:gridCol w="4149200"/>
                <a:gridCol w="1198658"/>
                <a:gridCol w="2673929"/>
                <a:gridCol w="2489520"/>
              </a:tblGrid>
              <a:tr h="434052">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mn-MN" sz="2000" b="1" i="0" u="none" strike="noStrike" dirty="0" smtClean="0">
                          <a:solidFill>
                            <a:schemeClr val="lt1"/>
                          </a:solidFill>
                          <a:effectLst/>
                          <a:latin typeface="Times New Roman" panose="02020603050405020304" pitchFamily="18" charset="0"/>
                          <a:cs typeface="Times New Roman" panose="02020603050405020304" pitchFamily="18" charset="0"/>
                        </a:rPr>
                        <a:t>Үзүүлэлт</a:t>
                      </a:r>
                      <a:endParaRPr lang="fr-CH"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mn-MN" sz="2000" b="1" u="none" strike="noStrike" dirty="0" smtClean="0">
                          <a:effectLst/>
                          <a:latin typeface="Times New Roman" panose="02020603050405020304" pitchFamily="18" charset="0"/>
                          <a:cs typeface="Times New Roman" panose="02020603050405020304" pitchFamily="18" charset="0"/>
                        </a:rPr>
                        <a:t>Хэмжээ </a:t>
                      </a:r>
                      <a:endParaRPr lang="fr-CH"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mn-MN" sz="1800" b="1" i="0" u="none" strike="noStrike" dirty="0" smtClean="0">
                          <a:solidFill>
                            <a:schemeClr val="lt1"/>
                          </a:solidFill>
                          <a:effectLst/>
                          <a:latin typeface="Times New Roman" panose="02020603050405020304" pitchFamily="18" charset="0"/>
                          <a:cs typeface="Times New Roman" panose="02020603050405020304" pitchFamily="18" charset="0"/>
                        </a:rPr>
                        <a:t>Үзүүлэлт</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mn-MN" sz="1800" b="1" u="none" strike="noStrike" dirty="0" smtClean="0">
                          <a:effectLst/>
                          <a:latin typeface="Times New Roman" panose="02020603050405020304" pitchFamily="18" charset="0"/>
                          <a:cs typeface="Times New Roman" panose="02020603050405020304" pitchFamily="18" charset="0"/>
                        </a:rPr>
                        <a:t>Хэмжээ</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42810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mn-MN" sz="2000" b="1" i="1" u="none" strike="noStrike" dirty="0" smtClean="0">
                          <a:solidFill>
                            <a:srgbClr val="000000"/>
                          </a:solidFill>
                          <a:effectLst/>
                          <a:latin typeface="Times New Roman" panose="02020603050405020304" pitchFamily="18" charset="0"/>
                          <a:cs typeface="Times New Roman" panose="02020603050405020304" pitchFamily="18" charset="0"/>
                        </a:rPr>
                        <a:t>Үнэ,</a:t>
                      </a:r>
                      <a:r>
                        <a:rPr lang="mn-MN" sz="2000" b="1" i="1" u="none" strike="noStrike" baseline="0" dirty="0" smtClean="0">
                          <a:solidFill>
                            <a:srgbClr val="000000"/>
                          </a:solidFill>
                          <a:effectLst/>
                          <a:latin typeface="Times New Roman" panose="02020603050405020304" pitchFamily="18" charset="0"/>
                          <a:cs typeface="Times New Roman" panose="02020603050405020304" pitchFamily="18" charset="0"/>
                        </a:rPr>
                        <a:t> хэмжээ</a:t>
                      </a:r>
                      <a:endParaRPr lang="fr-CH" sz="20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fr-CH" sz="14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a:r>
                        <a:rPr lang="mn-MN" b="1" dirty="0" smtClean="0">
                          <a:latin typeface="Times New Roman" panose="02020603050405020304" pitchFamily="18" charset="0"/>
                          <a:cs typeface="Times New Roman" panose="02020603050405020304" pitchFamily="18" charset="0"/>
                        </a:rPr>
                        <a:t>Үйлдвэрлэлийн зардал</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en-US"/>
                    </a:p>
                  </a:txBody>
                  <a:tcPr/>
                </a:tc>
              </a:tr>
              <a:tr h="39168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Бичил булцуу</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ширхэг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fr-CH"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fr-CH" sz="2000" b="1"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65330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Супер элит</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үр</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кг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fr-CH"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fr-CH" sz="2000" b="1" i="0" u="none" strike="noStrike" dirty="0">
                          <a:solidFill>
                            <a:srgbClr val="000000"/>
                          </a:solidFill>
                          <a:effectLst/>
                          <a:latin typeface="Times New Roman" panose="02020603050405020304" pitchFamily="18" charset="0"/>
                          <a:cs typeface="Times New Roman" panose="02020603050405020304" pitchFamily="18" charset="0"/>
                        </a:rPr>
                        <a:t>700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Супер элит</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үр</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га</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fr-CH"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mn-MN" b="1" dirty="0" smtClean="0">
                          <a:latin typeface="Times New Roman" panose="02020603050405020304" pitchFamily="18" charset="0"/>
                          <a:cs typeface="Times New Roman" panose="02020603050405020304" pitchFamily="18" charset="0"/>
                        </a:rPr>
                        <a:t>8</a:t>
                      </a:r>
                      <a:r>
                        <a:rPr lang="en-US" b="1" dirty="0" smtClean="0">
                          <a:latin typeface="Times New Roman" panose="02020603050405020304" pitchFamily="18" charset="0"/>
                          <a:cs typeface="Times New Roman" panose="02020603050405020304" pitchFamily="18" charset="0"/>
                        </a:rPr>
                        <a:t>’</a:t>
                      </a:r>
                      <a:r>
                        <a:rPr lang="mn-MN" b="1" dirty="0" smtClean="0">
                          <a:latin typeface="Times New Roman" panose="02020603050405020304" pitchFamily="18" charset="0"/>
                          <a:cs typeface="Times New Roman" panose="02020603050405020304" pitchFamily="18" charset="0"/>
                        </a:rPr>
                        <a:t>798</a:t>
                      </a:r>
                      <a:r>
                        <a:rPr lang="en-US" b="1" dirty="0" smtClean="0">
                          <a:latin typeface="Times New Roman" panose="02020603050405020304" pitchFamily="18" charset="0"/>
                          <a:cs typeface="Times New Roman" panose="02020603050405020304" pitchFamily="18" charset="0"/>
                        </a:rPr>
                        <a:t>’</a:t>
                      </a:r>
                      <a:r>
                        <a:rPr lang="mn-MN" b="1" dirty="0" smtClean="0">
                          <a:latin typeface="Times New Roman" panose="02020603050405020304" pitchFamily="18" charset="0"/>
                          <a:cs typeface="Times New Roman" panose="02020603050405020304" pitchFamily="18" charset="0"/>
                        </a:rPr>
                        <a:t>000</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9168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Элит үр</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кг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fr-CH"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fr-CH" sz="2000" b="1" i="0" u="none" strike="noStrike" dirty="0">
                          <a:solidFill>
                            <a:srgbClr val="000000"/>
                          </a:solidFill>
                          <a:effectLst/>
                          <a:latin typeface="Times New Roman" panose="02020603050405020304" pitchFamily="18" charset="0"/>
                          <a:cs typeface="Times New Roman" panose="02020603050405020304" pitchFamily="18" charset="0"/>
                        </a:rPr>
                        <a:t>700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Элит үр</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га</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fr-CH"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mn-MN" b="1" dirty="0" smtClean="0">
                          <a:latin typeface="Times New Roman" panose="02020603050405020304" pitchFamily="18" charset="0"/>
                          <a:cs typeface="Times New Roman" panose="02020603050405020304" pitchFamily="18" charset="0"/>
                        </a:rPr>
                        <a:t>7</a:t>
                      </a:r>
                      <a:r>
                        <a:rPr lang="en-US" b="1" dirty="0" smtClean="0">
                          <a:latin typeface="Times New Roman" panose="02020603050405020304" pitchFamily="18" charset="0"/>
                          <a:cs typeface="Times New Roman" panose="02020603050405020304" pitchFamily="18" charset="0"/>
                        </a:rPr>
                        <a:t>’</a:t>
                      </a:r>
                      <a:r>
                        <a:rPr lang="mn-MN" b="1" dirty="0" smtClean="0">
                          <a:latin typeface="Times New Roman" panose="02020603050405020304" pitchFamily="18" charset="0"/>
                          <a:cs typeface="Times New Roman" panose="02020603050405020304" pitchFamily="18" charset="0"/>
                        </a:rPr>
                        <a:t>398</a:t>
                      </a:r>
                      <a:r>
                        <a:rPr lang="en-US" b="1" dirty="0" smtClean="0">
                          <a:latin typeface="Times New Roman" panose="02020603050405020304" pitchFamily="18" charset="0"/>
                          <a:cs typeface="Times New Roman" panose="02020603050405020304" pitchFamily="18" charset="0"/>
                        </a:rPr>
                        <a:t>’</a:t>
                      </a:r>
                      <a:r>
                        <a:rPr lang="mn-MN" b="1" dirty="0" smtClean="0">
                          <a:latin typeface="Times New Roman" panose="02020603050405020304" pitchFamily="18" charset="0"/>
                          <a:cs typeface="Times New Roman" panose="02020603050405020304" pitchFamily="18" charset="0"/>
                        </a:rPr>
                        <a:t>000</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65330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I</a:t>
                      </a:r>
                      <a:r>
                        <a:rPr lang="en-US"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репродукцийн үр</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кг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fr-CH"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fr-CH" sz="2000" b="1" i="0" u="none" strike="noStrike" dirty="0">
                          <a:solidFill>
                            <a:srgbClr val="000000"/>
                          </a:solidFill>
                          <a:effectLst/>
                          <a:latin typeface="Times New Roman" panose="02020603050405020304" pitchFamily="18" charset="0"/>
                          <a:cs typeface="Times New Roman" panose="02020603050405020304" pitchFamily="18" charset="0"/>
                        </a:rPr>
                        <a:t>650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I,II</a:t>
                      </a:r>
                      <a:r>
                        <a:rPr lang="en-US"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репродукцийн үр</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га</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fr-CH"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mn-MN" b="1" dirty="0" smtClean="0">
                          <a:latin typeface="Times New Roman" panose="02020603050405020304" pitchFamily="18" charset="0"/>
                          <a:cs typeface="Times New Roman" panose="02020603050405020304" pitchFamily="18" charset="0"/>
                        </a:rPr>
                        <a:t>5</a:t>
                      </a:r>
                      <a:r>
                        <a:rPr lang="en-US" b="1" dirty="0" smtClean="0">
                          <a:latin typeface="Times New Roman" panose="02020603050405020304" pitchFamily="18" charset="0"/>
                          <a:cs typeface="Times New Roman" panose="02020603050405020304" pitchFamily="18" charset="0"/>
                        </a:rPr>
                        <a:t>’</a:t>
                      </a:r>
                      <a:r>
                        <a:rPr lang="mn-MN" b="1" dirty="0" smtClean="0">
                          <a:latin typeface="Times New Roman" panose="02020603050405020304" pitchFamily="18" charset="0"/>
                          <a:cs typeface="Times New Roman" panose="02020603050405020304" pitchFamily="18" charset="0"/>
                        </a:rPr>
                        <a:t>748</a:t>
                      </a:r>
                      <a:r>
                        <a:rPr lang="en-US" b="1" dirty="0" smtClean="0">
                          <a:latin typeface="Times New Roman" panose="02020603050405020304" pitchFamily="18" charset="0"/>
                          <a:cs typeface="Times New Roman" panose="02020603050405020304" pitchFamily="18" charset="0"/>
                        </a:rPr>
                        <a:t>’</a:t>
                      </a:r>
                      <a:r>
                        <a:rPr lang="mn-MN" b="1" dirty="0" smtClean="0">
                          <a:latin typeface="Times New Roman" panose="02020603050405020304" pitchFamily="18" charset="0"/>
                          <a:cs typeface="Times New Roman" panose="02020603050405020304" pitchFamily="18" charset="0"/>
                        </a:rPr>
                        <a:t>500</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9168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II</a:t>
                      </a:r>
                      <a:r>
                        <a:rPr lang="en-US"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репродукцийн үр</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кг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fr-CH"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fr-CH" sz="2000" b="1" i="0" u="none" strike="noStrike" dirty="0">
                          <a:solidFill>
                            <a:srgbClr val="000000"/>
                          </a:solidFill>
                          <a:effectLst/>
                          <a:latin typeface="Times New Roman" panose="02020603050405020304" pitchFamily="18" charset="0"/>
                          <a:cs typeface="Times New Roman" panose="02020603050405020304" pitchFamily="18" charset="0"/>
                        </a:rPr>
                        <a:t>600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fr-CH"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9168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Товарын</a:t>
                      </a:r>
                      <a:r>
                        <a:rPr lang="mn-MN"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төмс,доод</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кг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fr-CH"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fr-CH" sz="2000" b="1" i="0" u="none" strike="noStrike" dirty="0">
                          <a:solidFill>
                            <a:srgbClr val="000000"/>
                          </a:solidFill>
                          <a:effectLst/>
                          <a:latin typeface="Times New Roman" panose="02020603050405020304" pitchFamily="18" charset="0"/>
                          <a:cs typeface="Times New Roman" panose="02020603050405020304" pitchFamily="18" charset="0"/>
                        </a:rPr>
                        <a:t>400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8545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Товарын</a:t>
                      </a:r>
                      <a:r>
                        <a:rPr lang="mn-MN"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төмс,дунд</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кг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fr-CH"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fr-CH" sz="2000" b="1" i="0" u="none" strike="noStrike" dirty="0">
                          <a:solidFill>
                            <a:srgbClr val="000000"/>
                          </a:solidFill>
                          <a:effectLst/>
                          <a:latin typeface="Times New Roman" panose="02020603050405020304" pitchFamily="18" charset="0"/>
                          <a:cs typeface="Times New Roman" panose="02020603050405020304" pitchFamily="18" charset="0"/>
                        </a:rPr>
                        <a:t>500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Товарын</a:t>
                      </a:r>
                      <a:r>
                        <a:rPr lang="mn-MN"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төмс,дунд</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га</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mn-MN" b="1" dirty="0" smtClean="0">
                          <a:latin typeface="Times New Roman" panose="02020603050405020304" pitchFamily="18" charset="0"/>
                          <a:cs typeface="Times New Roman" panose="02020603050405020304" pitchFamily="18" charset="0"/>
                        </a:rPr>
                        <a:t>5</a:t>
                      </a:r>
                      <a:r>
                        <a:rPr lang="en-US" b="1" dirty="0" smtClean="0">
                          <a:latin typeface="Times New Roman" panose="02020603050405020304" pitchFamily="18" charset="0"/>
                          <a:cs typeface="Times New Roman" panose="02020603050405020304" pitchFamily="18" charset="0"/>
                        </a:rPr>
                        <a:t>’</a:t>
                      </a:r>
                      <a:r>
                        <a:rPr lang="mn-MN" b="1" dirty="0" smtClean="0">
                          <a:latin typeface="Times New Roman" panose="02020603050405020304" pitchFamily="18" charset="0"/>
                          <a:cs typeface="Times New Roman" panose="02020603050405020304" pitchFamily="18" charset="0"/>
                        </a:rPr>
                        <a:t>748</a:t>
                      </a:r>
                      <a:r>
                        <a:rPr lang="en-US" b="1" dirty="0" smtClean="0">
                          <a:latin typeface="Times New Roman" panose="02020603050405020304" pitchFamily="18" charset="0"/>
                          <a:cs typeface="Times New Roman" panose="02020603050405020304" pitchFamily="18" charset="0"/>
                        </a:rPr>
                        <a:t>’</a:t>
                      </a:r>
                      <a:r>
                        <a:rPr lang="mn-MN" b="1" dirty="0" smtClean="0">
                          <a:latin typeface="Times New Roman" panose="02020603050405020304" pitchFamily="18" charset="0"/>
                          <a:cs typeface="Times New Roman" panose="02020603050405020304" pitchFamily="18" charset="0"/>
                        </a:rPr>
                        <a:t>500</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9350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Товарын</a:t>
                      </a:r>
                      <a:r>
                        <a:rPr lang="mn-MN"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төмс,дээд</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кг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fr-CH"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fr-CH" sz="2000" b="1" i="0" u="none" strike="noStrike" dirty="0">
                          <a:solidFill>
                            <a:srgbClr val="000000"/>
                          </a:solidFill>
                          <a:effectLst/>
                          <a:latin typeface="Times New Roman" panose="02020603050405020304" pitchFamily="18" charset="0"/>
                          <a:cs typeface="Times New Roman" panose="02020603050405020304" pitchFamily="18" charset="0"/>
                        </a:rPr>
                        <a:t>600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74918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Эрт</a:t>
                      </a:r>
                      <a:r>
                        <a:rPr lang="mn-MN"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болцын</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төмс</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кг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fr-CH"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fr-CH" sz="2000" b="1" i="0" u="none" strike="noStrike" dirty="0">
                          <a:solidFill>
                            <a:srgbClr val="000000"/>
                          </a:solidFill>
                          <a:effectLst/>
                          <a:latin typeface="Times New Roman" panose="02020603050405020304" pitchFamily="18" charset="0"/>
                          <a:cs typeface="Times New Roman" panose="02020603050405020304" pitchFamily="18" charset="0"/>
                        </a:rPr>
                        <a:t>800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Эрт</a:t>
                      </a:r>
                      <a:r>
                        <a:rPr lang="mn-MN" sz="1800" b="1" i="0" u="none" strike="noStrike" baseline="0" dirty="0" smtClean="0">
                          <a:solidFill>
                            <a:srgbClr val="000000"/>
                          </a:solidFill>
                          <a:effectLst/>
                          <a:latin typeface="Times New Roman" panose="02020603050405020304" pitchFamily="18" charset="0"/>
                          <a:cs typeface="Times New Roman" panose="02020603050405020304" pitchFamily="18" charset="0"/>
                        </a:rPr>
                        <a:t> болцын</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төмс </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төг</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га</a:t>
                      </a:r>
                      <a:r>
                        <a:rPr lang="fr-CH" sz="18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mn-MN" b="1" dirty="0" smtClean="0">
                          <a:latin typeface="Times New Roman" panose="02020603050405020304" pitchFamily="18" charset="0"/>
                          <a:cs typeface="Times New Roman" panose="02020603050405020304" pitchFamily="18" charset="0"/>
                        </a:rPr>
                        <a:t>5</a:t>
                      </a:r>
                      <a:r>
                        <a:rPr lang="en-US" b="1" dirty="0" smtClean="0">
                          <a:latin typeface="Times New Roman" panose="02020603050405020304" pitchFamily="18" charset="0"/>
                          <a:cs typeface="Times New Roman" panose="02020603050405020304" pitchFamily="18" charset="0"/>
                        </a:rPr>
                        <a:t>’</a:t>
                      </a:r>
                      <a:r>
                        <a:rPr lang="mn-MN" b="1" dirty="0" smtClean="0">
                          <a:latin typeface="Times New Roman" panose="02020603050405020304" pitchFamily="18" charset="0"/>
                          <a:cs typeface="Times New Roman" panose="02020603050405020304" pitchFamily="18" charset="0"/>
                        </a:rPr>
                        <a:t>748</a:t>
                      </a:r>
                      <a:r>
                        <a:rPr lang="en-US" b="1" dirty="0" smtClean="0">
                          <a:latin typeface="Times New Roman" panose="02020603050405020304" pitchFamily="18" charset="0"/>
                          <a:cs typeface="Times New Roman" panose="02020603050405020304" pitchFamily="18" charset="0"/>
                        </a:rPr>
                        <a:t>’</a:t>
                      </a:r>
                      <a:r>
                        <a:rPr lang="mn-MN" b="1" dirty="0" smtClean="0">
                          <a:latin typeface="Times New Roman" panose="02020603050405020304" pitchFamily="18" charset="0"/>
                          <a:cs typeface="Times New Roman" panose="02020603050405020304" pitchFamily="18" charset="0"/>
                        </a:rPr>
                        <a:t>500</a:t>
                      </a:r>
                      <a:endParaRPr lang="en-US"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5" name="Title 1"/>
          <p:cNvSpPr txBox="1">
            <a:spLocks/>
          </p:cNvSpPr>
          <p:nvPr/>
        </p:nvSpPr>
        <p:spPr>
          <a:xfrm>
            <a:off x="2092816" y="-26832"/>
            <a:ext cx="8229600" cy="5635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600" b="1" dirty="0" smtClean="0">
                <a:latin typeface="Times New Roman" panose="02020603050405020304" pitchFamily="18" charset="0"/>
                <a:cs typeface="Times New Roman" panose="02020603050405020304" pitchFamily="18" charset="0"/>
              </a:rPr>
              <a:t>Үнэ, зардал</a:t>
            </a:r>
            <a:endParaRPr lang="en-US" sz="3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693832" y="6324600"/>
            <a:ext cx="2743200" cy="369332"/>
          </a:xfrm>
          <a:prstGeom prst="rect">
            <a:avLst/>
          </a:prstGeom>
          <a:noFill/>
        </p:spPr>
        <p:txBody>
          <a:bodyPr wrap="square" rtlCol="0">
            <a:spAutoFit/>
          </a:bodyPr>
          <a:lstStyle/>
          <a:p>
            <a:r>
              <a:rPr lang="mn-MN" b="1" dirty="0" smtClean="0">
                <a:solidFill>
                  <a:prstClr val="black"/>
                </a:solidFill>
                <a:latin typeface="Times New Roman" panose="02020603050405020304" pitchFamily="18" charset="0"/>
                <a:cs typeface="Times New Roman" panose="02020603050405020304" pitchFamily="18" charset="0"/>
              </a:rPr>
              <a:t>Дискоунтын хүү 13%</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327820" y="6324600"/>
            <a:ext cx="3124200" cy="369332"/>
          </a:xfrm>
          <a:prstGeom prst="rect">
            <a:avLst/>
          </a:prstGeom>
          <a:noFill/>
        </p:spPr>
        <p:txBody>
          <a:bodyPr wrap="square" rtlCol="0">
            <a:spAutoFit/>
          </a:bodyPr>
          <a:lstStyle/>
          <a:p>
            <a:r>
              <a:rPr lang="mn-MN" b="1" dirty="0" smtClean="0">
                <a:solidFill>
                  <a:prstClr val="black"/>
                </a:solidFill>
                <a:latin typeface="Times New Roman" panose="02020603050405020304" pitchFamily="18" charset="0"/>
                <a:cs typeface="Times New Roman" panose="02020603050405020304" pitchFamily="18" charset="0"/>
              </a:rPr>
              <a:t>Хорогдлын хувь 20%</a:t>
            </a:r>
            <a:endParaRPr lang="en-US"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773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220150014"/>
              </p:ext>
            </p:extLst>
          </p:nvPr>
        </p:nvGraphicFramePr>
        <p:xfrm>
          <a:off x="1246028" y="685806"/>
          <a:ext cx="10782839" cy="6019794"/>
        </p:xfrm>
        <a:graphic>
          <a:graphicData uri="http://schemas.openxmlformats.org/drawingml/2006/table">
            <a:tbl>
              <a:tblPr/>
              <a:tblGrid>
                <a:gridCol w="2464509"/>
                <a:gridCol w="688686"/>
                <a:gridCol w="693604"/>
                <a:gridCol w="693604"/>
                <a:gridCol w="693604"/>
                <a:gridCol w="693604"/>
                <a:gridCol w="693604"/>
                <a:gridCol w="693604"/>
                <a:gridCol w="693604"/>
                <a:gridCol w="693604"/>
                <a:gridCol w="693604"/>
                <a:gridCol w="693604"/>
                <a:gridCol w="693604"/>
              </a:tblGrid>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dirty="0">
                          <a:solidFill>
                            <a:srgbClr val="000000"/>
                          </a:solidFill>
                          <a:effectLst/>
                          <a:latin typeface="Times New Roman" panose="02020603050405020304" pitchFamily="18" charset="0"/>
                          <a:cs typeface="Times New Roman" panose="02020603050405020304" pitchFamily="18" charset="0"/>
                        </a:rPr>
                        <a:t>Санхүүгийн шинжилгээ</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Нийт зардал</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SCF</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631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386.21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365.42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395.71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388.31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388.31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388.31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388.31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388.31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388.31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388.31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ХО-ын зардал</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631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техник</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трактор</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усалгааны систем</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354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барилга байгууламж</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мал амьтан</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газар</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ажлын капитал</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65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үйл ажиллагааны зардал</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386.2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365.4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395.7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388.3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388.3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388.3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388.3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388.3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388.3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388.3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Хөдөлмөр</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13.8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15.2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Үр</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109.3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102.2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112.6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110.1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110.1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110.1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110.1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110.1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110.1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110.1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Бордоо</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Гербецид</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9.6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8.9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9.8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9.6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9.6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9.6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9.6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9.6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9.6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9.6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Шатхуун</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17.6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19.4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19.0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19.0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19.0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19.0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19.0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19.0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19.0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Бусад</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213.6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218.0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214.6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214.6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214.6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214.6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214.6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214.6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214.6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Нийт орлого</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485.8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404.2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479.0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495.5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495.5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495.5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495.5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495.5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495.5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760.5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Цэвэр орлого</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-631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99.5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83.3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107.1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107.1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107.1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107.1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107.1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107.1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372.1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FNPV(10%)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48.11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2736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FIRR</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11.4%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5" name="Title 1"/>
          <p:cNvSpPr txBox="1">
            <a:spLocks/>
          </p:cNvSpPr>
          <p:nvPr/>
        </p:nvSpPr>
        <p:spPr>
          <a:xfrm>
            <a:off x="2015547" y="12879"/>
            <a:ext cx="8229600" cy="51515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600" b="1" smtClean="0">
                <a:latin typeface="Times New Roman" panose="02020603050405020304" pitchFamily="18" charset="0"/>
                <a:cs typeface="Times New Roman" panose="02020603050405020304" pitchFamily="18" charset="0"/>
              </a:rPr>
              <a:t>Санхүүгийн шинжилгээ</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85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88102134"/>
              </p:ext>
            </p:extLst>
          </p:nvPr>
        </p:nvGraphicFramePr>
        <p:xfrm>
          <a:off x="1169836" y="1219196"/>
          <a:ext cx="10859031" cy="5574030"/>
        </p:xfrm>
        <a:graphic>
          <a:graphicData uri="http://schemas.openxmlformats.org/drawingml/2006/table">
            <a:tbl>
              <a:tblPr/>
              <a:tblGrid>
                <a:gridCol w="2484190"/>
                <a:gridCol w="684268"/>
                <a:gridCol w="699143"/>
                <a:gridCol w="699143"/>
                <a:gridCol w="699143"/>
                <a:gridCol w="699143"/>
                <a:gridCol w="699143"/>
                <a:gridCol w="699143"/>
                <a:gridCol w="699143"/>
                <a:gridCol w="699143"/>
                <a:gridCol w="699143"/>
                <a:gridCol w="699143"/>
                <a:gridCol w="699143"/>
              </a:tblGrid>
              <a:tr h="249382">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dirty="0">
                          <a:solidFill>
                            <a:srgbClr val="000000"/>
                          </a:solidFill>
                          <a:effectLst/>
                          <a:latin typeface="Times New Roman" panose="02020603050405020304" pitchFamily="18" charset="0"/>
                          <a:cs typeface="Times New Roman" panose="02020603050405020304" pitchFamily="18" charset="0"/>
                        </a:rPr>
                        <a:t>Эдийн засгийн шинжилгээ</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2019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2023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Нийт зардал</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SCF</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589.9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301.2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281.7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310.2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ХО-ын зардал</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589.9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техник</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14.6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трактор</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100.1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усалгааны систем</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322.1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барилга байгууламж</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мал амьтан</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газар</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39.6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ажлын капитал</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65.0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үйл ажиллагааны зардал</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301.2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281.7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310.2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303.2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Хөдөлмөр</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12.6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Үр</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103.9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97.1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107.0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104.6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104.6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104.6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104.6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104.6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104.6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104.6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Бордоо</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17.1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Гербецид</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8.7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8.1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9.0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8.8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8.8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8.8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8.8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8.8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8.8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8.8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Шатхуун</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17.9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16.7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18.0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Бусад зардал</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0.95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131.1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Нийт орлого</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461.5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383.9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455.1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470.7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470.7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470.7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470.7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470.7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470.7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714.4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600" b="1" i="0" u="none" strike="noStrike">
                          <a:solidFill>
                            <a:srgbClr val="000000"/>
                          </a:solidFill>
                          <a:effectLst/>
                          <a:latin typeface="Times New Roman" panose="02020603050405020304" pitchFamily="18" charset="0"/>
                          <a:cs typeface="Times New Roman" panose="02020603050405020304" pitchFamily="18" charset="0"/>
                        </a:rPr>
                        <a:t>Цэвэр орлого</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-589.9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160.2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102.3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144.9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167.5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167.5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167.5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167.5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167.5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167.5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411.2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ENPV(10%)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455.6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249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EIRR</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23.8%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5" name="Title 1"/>
          <p:cNvSpPr txBox="1">
            <a:spLocks/>
          </p:cNvSpPr>
          <p:nvPr/>
        </p:nvSpPr>
        <p:spPr>
          <a:xfrm>
            <a:off x="1964031" y="64395"/>
            <a:ext cx="82296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600" b="1" smtClean="0">
                <a:latin typeface="Times New Roman" panose="02020603050405020304" pitchFamily="18" charset="0"/>
                <a:cs typeface="Times New Roman" panose="02020603050405020304" pitchFamily="18" charset="0"/>
              </a:rPr>
              <a:t>Эдийн засгийн шинжилгээ</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412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3" name="Title 1"/>
          <p:cNvSpPr txBox="1">
            <a:spLocks/>
          </p:cNvSpPr>
          <p:nvPr/>
        </p:nvSpPr>
        <p:spPr>
          <a:xfrm>
            <a:off x="2067059" y="76200"/>
            <a:ext cx="8229600" cy="63976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b="1" smtClean="0">
                <a:latin typeface="Times New Roman" panose="02020603050405020304" pitchFamily="18" charset="0"/>
                <a:cs typeface="Times New Roman" panose="02020603050405020304" pitchFamily="18" charset="0"/>
              </a:rPr>
              <a:t>Бодлогын шинжилгээ</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60175" y="935867"/>
            <a:ext cx="6553200" cy="523220"/>
          </a:xfrm>
          <a:prstGeom prst="rect">
            <a:avLst/>
          </a:prstGeom>
          <a:noFill/>
        </p:spPr>
        <p:txBody>
          <a:bodyPr wrap="square" rtlCol="0">
            <a:spAutoFit/>
          </a:bodyPr>
          <a:lstStyle/>
          <a:p>
            <a:r>
              <a:rPr lang="mn-MN" sz="2800" b="1" dirty="0" smtClean="0">
                <a:solidFill>
                  <a:prstClr val="black"/>
                </a:solidFill>
                <a:latin typeface="Times New Roman" panose="02020603050405020304" pitchFamily="18" charset="0"/>
                <a:cs typeface="Times New Roman" panose="02020603050405020304" pitchFamily="18" charset="0"/>
              </a:rPr>
              <a:t>Бодлогын шинжилгээний матриц</a:t>
            </a:r>
            <a:endParaRPr lang="en-US" sz="2800" b="1" dirty="0">
              <a:solidFill>
                <a:prstClr val="black"/>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221" y="1730177"/>
            <a:ext cx="10774252" cy="269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79493" y="4592394"/>
            <a:ext cx="10784979"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Хувийн ашиг: </a:t>
            </a: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D=A-(B+C)</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ГХЗ шилжилт:</a:t>
            </a: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J=B-F,</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(N+R+V)</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Нийгмийн ашиг:</a:t>
            </a: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H=E-(F+G) </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ДХЗ шилжилт:</a:t>
            </a: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K=C-G, (O+S+W)</a:t>
            </a:r>
            <a:endPar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Гарцын шилжилт: </a:t>
            </a: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I=A-E,(M+Q+U)</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Цэвэр шилжилт: </a:t>
            </a: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L=I-(J+K), (D-H) ,(P+T+X)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3407508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3" name="Title 1"/>
          <p:cNvSpPr txBox="1">
            <a:spLocks/>
          </p:cNvSpPr>
          <p:nvPr/>
        </p:nvSpPr>
        <p:spPr>
          <a:xfrm>
            <a:off x="2195854"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n-MN" sz="3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Бодлогын шинжилгээний өргөтгөсөн матриц</a:t>
            </a:r>
            <a:endParaRPr kumimoji="0" lang="en-US" sz="3200" b="1" i="0" u="none" strike="noStrike" kern="1200" cap="none" spc="0" normalizeH="0" baseline="0" noProof="0" dirty="0">
              <a:ln>
                <a:noFill/>
              </a:ln>
              <a:solidFill>
                <a:sysClr val="windowText" lastClr="000000"/>
              </a:solidFill>
              <a:effectLst/>
              <a:uLnTx/>
              <a:uFillTx/>
              <a:latin typeface="Calibri"/>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618" y="1275008"/>
            <a:ext cx="10696975" cy="526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743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3" name="Content Placeholder 2"/>
          <p:cNvSpPr txBox="1">
            <a:spLocks/>
          </p:cNvSpPr>
          <p:nvPr/>
        </p:nvSpPr>
        <p:spPr>
          <a:xfrm>
            <a:off x="1217057" y="1489659"/>
            <a:ext cx="10657263" cy="4906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PAM</a:t>
            </a: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 Бодлогын шинжилгээнд ЗӨШ болон гадаад худалдааны онолын концепцийг ашиглана</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ААН-ийн санхүүгийн </a:t>
            </a: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a:t>
            </a: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хувийн</a:t>
            </a: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a:t>
            </a: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 ба эдийн засгийн </a:t>
            </a: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a:t>
            </a: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нийгмийн</a:t>
            </a: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a:t>
            </a: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 үр дүнг 6х4 хэмжээтэй матрицаар илэрхийлнэ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I </a:t>
            </a: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мөр: ААН-ийн санхүүгийн тооцоог илэрхийлнэ.</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Орлого, зардлыг дотоодын үнээр илэрхийлэх бөгөөд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үйлдвэрлэлийн хүчин зүйлсийг гадаад, дотоод гэж ангилна.</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 Гадаад хүчин зүйлс: импортоор авдаг бордоо, гербицид, шатахуун гм</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Дотоод хүчин зүйлс: газар, хөдөлмөр, капитал гм</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sysClr val="windowText" lastClr="000000"/>
              </a:solidFill>
              <a:effectLst/>
              <a:uLnTx/>
              <a:uFillTx/>
              <a:latin typeface="Calibri"/>
            </a:endParaRPr>
          </a:p>
        </p:txBody>
      </p:sp>
      <p:sp>
        <p:nvSpPr>
          <p:cNvPr id="5" name="Title 1"/>
          <p:cNvSpPr txBox="1">
            <a:spLocks/>
          </p:cNvSpPr>
          <p:nvPr/>
        </p:nvSpPr>
        <p:spPr>
          <a:xfrm>
            <a:off x="2123860" y="274638"/>
            <a:ext cx="8250072" cy="7352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n-MN" sz="36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Бодлогын шинжилгээний матриц</a:t>
            </a:r>
            <a:r>
              <a:rPr kumimoji="0" lang="en-US" sz="36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(PAM)</a:t>
            </a:r>
            <a:endParaRPr kumimoji="0" lang="en-US" sz="3600" b="1"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963007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3" name="Title 1"/>
          <p:cNvSpPr txBox="1">
            <a:spLocks/>
          </p:cNvSpPr>
          <p:nvPr/>
        </p:nvSpPr>
        <p:spPr>
          <a:xfrm>
            <a:off x="2028423" y="164205"/>
            <a:ext cx="82296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600" b="1" smtClean="0">
                <a:latin typeface="Times New Roman" panose="02020603050405020304" pitchFamily="18" charset="0"/>
                <a:cs typeface="Times New Roman" panose="02020603050405020304" pitchFamily="18" charset="0"/>
              </a:rPr>
              <a:t>Бодлогын Шинжилгээний Матриц</a:t>
            </a:r>
            <a:endParaRPr lang="en-US" sz="3600" b="1"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152659" y="1219200"/>
            <a:ext cx="10657268" cy="5181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II </a:t>
            </a: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мөр: үйл ажиллагаа, үр дүнг дэлхийн зах зээлийн үнэ, нийгмийн үнэлэмжээр илэрхийлнэ</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III </a:t>
            </a: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мөр: </a:t>
            </a: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I, II </a:t>
            </a: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мөрийн ялгавараар тодорхойлогдох бөгөөд зах зээл, бодлогын үзүүлэх нөлөөг илэрхийлнэ. Зах зээл хэвийн нөхцөлд үйлдвэрлэгчийн олох ашигт  бүтээгдэхүүний </a:t>
            </a: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(I), </a:t>
            </a: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худалдаа, ханшийн </a:t>
            </a: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(I, J), </a:t>
            </a: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макро</a:t>
            </a: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 </a:t>
            </a: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түвшний бодлогын үзүүлэх нөлөөг илэрхийлнэ</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IV </a:t>
            </a: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мөр:Зах зээл гажсан үед түүний үр дагаварыг бодлогын үзүүлэх нөлөөнөөс салгаж тодорхойлно.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	Энэ нөлөөг  нөөцийн шилжилтээр илэрхийлнэ</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V,VI </a:t>
            </a: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мөр: Бодлогын үзүүлэх нөлөөг илэрхийлнэ</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389278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8" name="Title 7"/>
          <p:cNvSpPr>
            <a:spLocks noGrp="1"/>
          </p:cNvSpPr>
          <p:nvPr>
            <p:ph type="title"/>
          </p:nvPr>
        </p:nvSpPr>
        <p:spPr>
          <a:xfrm>
            <a:off x="1184856" y="146182"/>
            <a:ext cx="10676586" cy="779463"/>
          </a:xfrm>
        </p:spPr>
        <p:txBody>
          <a:bodyPr>
            <a:noAutofit/>
          </a:bodyPr>
          <a:lstStyle/>
          <a:p>
            <a:r>
              <a:rPr lang="mn-MN" sz="3200" b="1" dirty="0" smtClean="0">
                <a:latin typeface="Times New Roman" panose="02020603050405020304" pitchFamily="18" charset="0"/>
                <a:cs typeface="Times New Roman" panose="02020603050405020304" pitchFamily="18" charset="0"/>
              </a:rPr>
              <a:t>Бүтээгдэхүүний үнэ цэнийн сүлжээний санхүүжилт</a:t>
            </a:r>
            <a:endParaRPr lang="en-US" sz="3200" b="1"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idx="1"/>
          </p:nvPr>
        </p:nvSpPr>
        <p:spPr>
          <a:xfrm>
            <a:off x="1094704" y="1159098"/>
            <a:ext cx="10766738" cy="5512157"/>
          </a:xfrm>
        </p:spPr>
        <p:txBody>
          <a:bodyPr>
            <a:normAutofit/>
          </a:bodyPr>
          <a:lstStyle/>
          <a:p>
            <a:pPr marL="0" marR="0" indent="0" algn="just">
              <a:lnSpc>
                <a:spcPct val="107000"/>
              </a:lnSpc>
              <a:spcBef>
                <a:spcPts val="0"/>
              </a:spcBef>
              <a:spcAft>
                <a:spcPts val="800"/>
              </a:spcAft>
              <a:buNone/>
            </a:pPr>
            <a:r>
              <a:rPr lang="mn-MN" sz="24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ҮНЭ ЦЭНИЙН СҮЛЖЭЭНИЙ САНХҮҮЖИЛТ </a:t>
            </a:r>
            <a:r>
              <a:rPr lang="mn-MN" b="1" dirty="0">
                <a:latin typeface="Times New Roman" panose="02020603050405020304" pitchFamily="18" charset="0"/>
                <a:ea typeface="Calibri" panose="020F0502020204030204" pitchFamily="34" charset="0"/>
                <a:cs typeface="Times New Roman" panose="02020603050405020304" pitchFamily="18" charset="0"/>
              </a:rPr>
              <a:t>– Үнэ цэнийн сүлжээгээр дамжин хэрэгжиж буй санхүүгийн бүтээгдэхүүн, үйлчилгээ нь тухайн сүлжээтэй холбогдон зайлшгүй шаардагдах санхүүгийн эх үүсвэрийг шийдвэрлэх замаар худалдахад аюулгүй, эрсдэл багатай, үр өгөөжтэй бүтээгдэхүүнийг худалдан авахад чиглэгдэнэ</a:t>
            </a:r>
            <a:r>
              <a:rPr lang="mn-MN" b="1" dirty="0" smtClean="0">
                <a:latin typeface="Times New Roman" panose="02020603050405020304" pitchFamily="18" charset="0"/>
                <a:ea typeface="Calibri" panose="020F0502020204030204" pitchFamily="34" charset="0"/>
                <a:cs typeface="Times New Roman" panose="02020603050405020304" pitchFamily="18" charset="0"/>
              </a:rPr>
              <a:t>.</a:t>
            </a:r>
            <a:r>
              <a:rPr lang="mn-MN"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mn-MN"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ЗОРИЛТУУД: </a:t>
            </a:r>
            <a:endParaRPr lang="en-US"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r>
              <a:rPr lang="mn-MN" b="1" dirty="0">
                <a:latin typeface="Times New Roman" panose="02020603050405020304" pitchFamily="18" charset="0"/>
                <a:ea typeface="Calibri" panose="020F0502020204030204" pitchFamily="34" charset="0"/>
                <a:cs typeface="Times New Roman" panose="02020603050405020304" pitchFamily="18" charset="0"/>
              </a:rPr>
              <a:t>Санхүүгийн бүтээгдэхүүний бүтэц, зориулалтыг уг сүлжээнд </a:t>
            </a:r>
            <a:r>
              <a:rPr lang="mn-MN" b="1" dirty="0" smtClean="0">
                <a:latin typeface="Times New Roman" panose="02020603050405020304" pitchFamily="18" charset="0"/>
                <a:ea typeface="Calibri" panose="020F0502020204030204" pitchFamily="34" charset="0"/>
                <a:cs typeface="Times New Roman" panose="02020603050405020304" pitchFamily="18" charset="0"/>
              </a:rPr>
              <a:t>нийцүүлэх</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mn-MN" b="1" dirty="0">
                <a:latin typeface="Times New Roman" panose="02020603050405020304" pitchFamily="18" charset="0"/>
                <a:ea typeface="Calibri" panose="020F0502020204030204" pitchFamily="34" charset="0"/>
                <a:cs typeface="Times New Roman" panose="02020603050405020304" pitchFamily="18" charset="0"/>
              </a:rPr>
              <a:t>Санхүүгийн эрсдэл болон зардлыг бууруулах</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b="1" dirty="0"/>
          </a:p>
        </p:txBody>
      </p:sp>
    </p:spTree>
    <p:extLst>
      <p:ext uri="{BB962C8B-B14F-4D97-AF65-F5344CB8AC3E}">
        <p14:creationId xmlns:p14="http://schemas.microsoft.com/office/powerpoint/2010/main" val="2827412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3" name="Title 1"/>
          <p:cNvSpPr txBox="1">
            <a:spLocks/>
          </p:cNvSpPr>
          <p:nvPr/>
        </p:nvSpPr>
        <p:spPr>
          <a:xfrm>
            <a:off x="1145144" y="0"/>
            <a:ext cx="88392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1.</a:t>
            </a:r>
            <a:r>
              <a:rPr kumimoji="0" lang="mn-MN" sz="28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Хувийн зардлын харьцаа</a:t>
            </a:r>
            <a:r>
              <a:rPr kumimoji="0" lang="en-US" sz="28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(private cost ratio, PCR)</a:t>
            </a:r>
            <a:endParaRPr kumimoji="0" lang="en-US" sz="2800" b="1" i="0" u="none" strike="noStrike" kern="1200" cap="none" spc="0" normalizeH="0" baseline="0" noProof="0" dirty="0">
              <a:ln>
                <a:noFill/>
              </a:ln>
              <a:solidFill>
                <a:sysClr val="windowText" lastClr="000000"/>
              </a:solidFill>
              <a:effectLst/>
              <a:uLnTx/>
              <a:uFillTx/>
              <a:latin typeface="Calibri"/>
            </a:endParaRPr>
          </a:p>
        </p:txBody>
      </p:sp>
      <p:sp>
        <p:nvSpPr>
          <p:cNvPr id="5" name="Content Placeholder 2"/>
          <p:cNvSpPr txBox="1">
            <a:spLocks/>
          </p:cNvSpPr>
          <p:nvPr/>
        </p:nvSpPr>
        <p:spPr>
          <a:xfrm>
            <a:off x="1132267" y="867180"/>
            <a:ext cx="10857964"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PCR=C/(A-B)</a:t>
            </a:r>
            <a:r>
              <a:rPr kumimoji="0" lang="mn-MN"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Ашигтай эсэхийг илэрхийлнэ.</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PCR&lt;1: </a:t>
            </a:r>
            <a:r>
              <a:rPr kumimoji="0" lang="mn-MN"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ААН хувийн болон, нийгмийн эрх ашгийн хувьд	ашигтай</a:t>
            </a:r>
            <a:endParaRPr kumimoji="0" lang="en-US"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PCR&gt;1: </a:t>
            </a:r>
            <a:r>
              <a:rPr kumimoji="0" lang="mn-MN"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ААН хувийн болон, нийгмийн эрх ашгийн хувьд 	алдагдалтай</a:t>
            </a:r>
            <a:endParaRPr kumimoji="0" lang="en-US"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sysClr val="windowText" lastClr="000000"/>
              </a:solidFill>
              <a:effectLst/>
              <a:uLnTx/>
              <a:uFillTx/>
              <a:latin typeface="Calibri"/>
            </a:endParaRPr>
          </a:p>
        </p:txBody>
      </p:sp>
      <p:sp>
        <p:nvSpPr>
          <p:cNvPr id="6" name="TextBox 5"/>
          <p:cNvSpPr txBox="1"/>
          <p:nvPr/>
        </p:nvSpPr>
        <p:spPr>
          <a:xfrm>
            <a:off x="1428488" y="2745348"/>
            <a:ext cx="10394317"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2.Дотоодын нөөцийн зарцуулалтын итгэлцүүр </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(domestic resource cost coefficient , DRC)</a:t>
            </a:r>
            <a:endParaRPr kumimoji="0" lang="en-US" sz="2800" b="1" i="0" u="none" strike="noStrike" kern="0" cap="none" spc="0" normalizeH="0" baseline="0" noProof="0" dirty="0" smtClean="0">
              <a:ln>
                <a:noFill/>
              </a:ln>
              <a:solidFill>
                <a:prstClr val="black"/>
              </a:solidFill>
              <a:effectLst/>
              <a:uLnTx/>
              <a:uFillTx/>
            </a:endParaRPr>
          </a:p>
        </p:txBody>
      </p:sp>
      <p:sp>
        <p:nvSpPr>
          <p:cNvPr id="7" name="TextBox 6"/>
          <p:cNvSpPr txBox="1"/>
          <p:nvPr/>
        </p:nvSpPr>
        <p:spPr>
          <a:xfrm>
            <a:off x="1309351" y="3800341"/>
            <a:ext cx="10513454" cy="304698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DRC = G/(E-F)</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Тухайн бүтээгдэхүүний үйлдвэрлэлийн харьцангуй давуу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байдал,нийгмийн ашгийг илэрхийлнэ.</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DRC&gt;1: </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ашигласан дотоодын нөөцийн өртөг нийгмийн нэмэгдсэн өртгөөс илүү байгааг илтгэнэ</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DRC&lt;1: </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тухайн улс үйлдвэрлэж байгаа бүтээгдэхүүний хувьд харьцангуй давуу болохыг харуулна</a:t>
            </a:r>
            <a:endParaRPr kumimoji="0" lang="en-US" sz="2400" b="1"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39844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3" name="Title 1"/>
          <p:cNvSpPr txBox="1">
            <a:spLocks/>
          </p:cNvSpPr>
          <p:nvPr/>
        </p:nvSpPr>
        <p:spPr>
          <a:xfrm>
            <a:off x="1114023" y="244701"/>
            <a:ext cx="10489841"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n-MN" sz="3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3. Үр ашигт хоригийн итгэлцүүр </a:t>
            </a:r>
            <a:r>
              <a:rPr kumimoji="0" lang="en-US" sz="3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(effective protection </a:t>
            </a:r>
            <a:r>
              <a:rPr kumimoji="0" lang="en-US" sz="3200" b="1"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coefficient,EPC</a:t>
            </a:r>
            <a:r>
              <a:rPr kumimoji="0" lang="en-US" sz="32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a:t>
            </a:r>
            <a:endParaRPr kumimoji="0" lang="en-US" sz="3200" b="1" i="0" u="none" strike="noStrike" kern="1200" cap="none" spc="0" normalizeH="0" baseline="0" noProof="0" dirty="0">
              <a:ln>
                <a:noFill/>
              </a:ln>
              <a:solidFill>
                <a:sysClr val="windowText" lastClr="000000"/>
              </a:solidFill>
              <a:effectLst/>
              <a:uLnTx/>
              <a:uFillTx/>
              <a:latin typeface="Calibri"/>
            </a:endParaRPr>
          </a:p>
        </p:txBody>
      </p:sp>
      <p:sp>
        <p:nvSpPr>
          <p:cNvPr id="5" name="Content Placeholder 2"/>
          <p:cNvSpPr txBox="1">
            <a:spLocks/>
          </p:cNvSpPr>
          <p:nvPr/>
        </p:nvSpPr>
        <p:spPr>
          <a:xfrm>
            <a:off x="1141924" y="1325454"/>
            <a:ext cx="10771033" cy="5520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EPC = (A-B)/(E-F)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Гадаад худалдаанд арилжаалагдах барааны бодлогын үр дүнг илэрхийлнэ</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EPC&gt;1:</a:t>
            </a:r>
            <a:r>
              <a:rPr kumimoji="0" lang="mn-MN"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тухайн бодлогын үр дагавар эерэг болохыг илтгэх ба ААН татаасын дэмжлэгтэйг илтгэнэ</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EPC&lt;1: </a:t>
            </a:r>
            <a:r>
              <a:rPr kumimoji="0" lang="mn-MN"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ААН татварын дарамттай байгааг илэрхийлнэ</a:t>
            </a:r>
            <a:endParaRPr kumimoji="0" lang="en-US" sz="24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sysClr val="windowText" lastClr="000000"/>
              </a:solidFill>
              <a:effectLst/>
              <a:uLnTx/>
              <a:uFillTx/>
              <a:latin typeface="Calibri"/>
            </a:endParaRPr>
          </a:p>
        </p:txBody>
      </p:sp>
      <p:sp>
        <p:nvSpPr>
          <p:cNvPr id="6" name="TextBox 5"/>
          <p:cNvSpPr txBox="1"/>
          <p:nvPr/>
        </p:nvSpPr>
        <p:spPr>
          <a:xfrm>
            <a:off x="1347991" y="3827175"/>
            <a:ext cx="10410419"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mn-MN"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4. Хувийн ба нийгмийн ашигт байдлын харьцаа </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(ratio of private and social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profit,RPSP</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t>
            </a:r>
            <a:endParaRPr kumimoji="0" lang="en-US" sz="2800" b="1" i="0" u="none" strike="noStrike" kern="0" cap="none" spc="0" normalizeH="0" baseline="0" noProof="0" dirty="0" smtClean="0">
              <a:ln>
                <a:noFill/>
              </a:ln>
              <a:solidFill>
                <a:prstClr val="black"/>
              </a:solidFill>
              <a:effectLst/>
              <a:uLnTx/>
              <a:uFillTx/>
            </a:endParaRPr>
          </a:p>
        </p:txBody>
      </p:sp>
      <p:sp>
        <p:nvSpPr>
          <p:cNvPr id="7" name="TextBox 6"/>
          <p:cNvSpPr txBox="1"/>
          <p:nvPr/>
        </p:nvSpPr>
        <p:spPr>
          <a:xfrm>
            <a:off x="1152664" y="4971246"/>
            <a:ext cx="10605745" cy="156966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RPSP = D/H (=(A-B-C)/(E-F-G))</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RPSP &gt;1: </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хувийн хэвшлийн олох ашиг нийгмийнхээс давуу болохыг илтгэнэ</a:t>
            </a:r>
            <a:endPar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RPSP &lt;1:</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нийгмийн хүртэх ашиг хувийнхээс давуу болохыг илтгэнэ</a:t>
            </a:r>
            <a:endParaRPr kumimoji="0" lang="en-US" sz="24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861711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3" name="Title 1"/>
          <p:cNvSpPr txBox="1">
            <a:spLocks/>
          </p:cNvSpPr>
          <p:nvPr/>
        </p:nvSpPr>
        <p:spPr>
          <a:xfrm>
            <a:off x="1114026" y="26832"/>
            <a:ext cx="1020650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n-MN"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5.Үйлдвэрлэгчэд үзүүлэх татаасын харьцаа </a:t>
            </a:r>
            <a:r>
              <a:rPr kumimoji="0" lang="en-US" sz="3200" b="1" i="0" u="none" strike="noStrike" kern="1200" cap="none" spc="0" normalizeH="0" baseline="0" noProof="0" smtClean="0">
                <a:ln>
                  <a:noFill/>
                </a:ln>
                <a:solidFill>
                  <a:sysClr val="windowText" lastClr="000000"/>
                </a:solidFill>
                <a:effectLst/>
                <a:uLnTx/>
                <a:uFillTx/>
                <a:latin typeface="Times New Roman" pitchFamily="18" charset="0"/>
                <a:cs typeface="Times New Roman" pitchFamily="18" charset="0"/>
              </a:rPr>
              <a:t>(subsidy ratio to producers , SRP)</a:t>
            </a:r>
            <a:endParaRPr kumimoji="0" lang="en-US" sz="3200" b="1" i="0" u="none" strike="noStrike" kern="1200" cap="none" spc="0" normalizeH="0" baseline="0" noProof="0" dirty="0">
              <a:ln>
                <a:noFill/>
              </a:ln>
              <a:solidFill>
                <a:sysClr val="windowText" lastClr="000000"/>
              </a:solidFill>
              <a:effectLst/>
              <a:uLnTx/>
              <a:uFillTx/>
              <a:latin typeface="Calibri"/>
            </a:endParaRPr>
          </a:p>
        </p:txBody>
      </p:sp>
      <p:sp>
        <p:nvSpPr>
          <p:cNvPr id="5" name="Content Placeholder 2"/>
          <p:cNvSpPr txBox="1">
            <a:spLocks/>
          </p:cNvSpPr>
          <p:nvPr/>
        </p:nvSpPr>
        <p:spPr>
          <a:xfrm>
            <a:off x="1142216" y="1143000"/>
            <a:ext cx="10603315" cy="4906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smtClean="0">
                <a:latin typeface="Times New Roman" pitchFamily="18" charset="0"/>
                <a:cs typeface="Times New Roman" pitchFamily="18" charset="0"/>
              </a:rPr>
              <a:t>SRP = L/E (=[(D-H)/E]</a:t>
            </a:r>
          </a:p>
          <a:p>
            <a:r>
              <a:rPr lang="en-US" sz="2400" b="1" smtClean="0">
                <a:latin typeface="Times New Roman" pitchFamily="18" charset="0"/>
                <a:cs typeface="Times New Roman" pitchFamily="18" charset="0"/>
              </a:rPr>
              <a:t>SRP &gt;0 </a:t>
            </a:r>
            <a:r>
              <a:rPr lang="mn-MN" sz="2400" b="1" smtClean="0">
                <a:latin typeface="Times New Roman" pitchFamily="18" charset="0"/>
                <a:cs typeface="Times New Roman" pitchFamily="18" charset="0"/>
              </a:rPr>
              <a:t>үйлдвэрлэгч татаасын дэмжлэгтэйг илэрхийлнэ</a:t>
            </a:r>
          </a:p>
          <a:p>
            <a:r>
              <a:rPr lang="en-US" sz="2400" b="1" smtClean="0">
                <a:latin typeface="Times New Roman" pitchFamily="18" charset="0"/>
                <a:cs typeface="Times New Roman" pitchFamily="18" charset="0"/>
              </a:rPr>
              <a:t>SRP &lt;0 </a:t>
            </a:r>
            <a:r>
              <a:rPr lang="mn-MN" sz="2400" b="1" smtClean="0">
                <a:latin typeface="Times New Roman" pitchFamily="18" charset="0"/>
                <a:cs typeface="Times New Roman" pitchFamily="18" charset="0"/>
              </a:rPr>
              <a:t>үйлдвэрлэгч татварын дарамттайг илэрхийлнэ</a:t>
            </a:r>
            <a:endParaRPr lang="en-US" sz="2400" b="1"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32084" y="2590800"/>
            <a:ext cx="10384660"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6.</a:t>
            </a:r>
            <a:r>
              <a:rPr kumimoji="0" lang="mn-MN"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Номинал хоригийн итгэлцүүр </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(nominal protection coefficient , NPC)</a:t>
            </a:r>
            <a:endParaRPr kumimoji="0" lang="en-US" sz="2800" b="1" i="0" u="none" strike="noStrike" kern="0" cap="none" spc="0" normalizeH="0" baseline="0" noProof="0" dirty="0" smtClean="0">
              <a:ln>
                <a:noFill/>
              </a:ln>
              <a:solidFill>
                <a:prstClr val="black"/>
              </a:solidFill>
              <a:effectLst/>
              <a:uLnTx/>
              <a:uFillTx/>
            </a:endParaRPr>
          </a:p>
        </p:txBody>
      </p:sp>
      <p:sp>
        <p:nvSpPr>
          <p:cNvPr id="7" name="TextBox 6"/>
          <p:cNvSpPr txBox="1"/>
          <p:nvPr/>
        </p:nvSpPr>
        <p:spPr>
          <a:xfrm>
            <a:off x="1154807" y="3620037"/>
            <a:ext cx="10590724" cy="304698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NPCO=A/E</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:Бүтээгдэхүүний хоригийн итгэлцүүр</a:t>
            </a:r>
            <a:endPar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NPCO&gt;1: </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үйлдвэрлэгч  татаасын дэмжлэгтэй, хэрэглэгч татварын дарамттайг илэрхийлнэ</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NPCO&lt;1 </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хэрэглэгч  татаасын дэмжлэгтэй, үйлдвэрлэгч татварын дарамттайг илэрхийлнэ</a:t>
            </a:r>
            <a:endPar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NPCI=B/F</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Орцын хоригийн итгэлцүүр</a:t>
            </a:r>
            <a:endPar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NPCI&gt;1:</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үйлдвэрлэгч татварын дарамттай</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NPCI&lt;1 </a:t>
            </a:r>
            <a:r>
              <a:rPr kumimoji="0" lang="mn-MN" sz="24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үйлдвэрлэгч татаасын дэмжлэгтэй</a:t>
            </a:r>
            <a:endParaRPr kumimoji="0" lang="en-US" sz="24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685792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3" name="Title 1"/>
          <p:cNvSpPr txBox="1">
            <a:spLocks/>
          </p:cNvSpPr>
          <p:nvPr/>
        </p:nvSpPr>
        <p:spPr>
          <a:xfrm>
            <a:off x="2247366" y="42816"/>
            <a:ext cx="8229600" cy="704159"/>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200" b="1" smtClean="0">
                <a:latin typeface="Times New Roman" panose="02020603050405020304" pitchFamily="18" charset="0"/>
                <a:cs typeface="Times New Roman" panose="02020603050405020304" pitchFamily="18" charset="0"/>
              </a:rPr>
              <a:t>Элит үр үйлдвэрлэлийн бодлогын шинжилгээ</a:t>
            </a:r>
            <a:endParaRPr lang="en-US" sz="3200" b="1" dirty="0">
              <a:latin typeface="Times New Roman" panose="02020603050405020304" pitchFamily="18" charset="0"/>
              <a:cs typeface="Times New Roman" panose="02020603050405020304" pitchFamily="18" charset="0"/>
            </a:endParaRPr>
          </a:p>
        </p:txBody>
      </p:sp>
      <p:graphicFrame>
        <p:nvGraphicFramePr>
          <p:cNvPr id="5" name="Content Placeholder 7"/>
          <p:cNvGraphicFramePr>
            <a:graphicFrameLocks/>
          </p:cNvGraphicFramePr>
          <p:nvPr>
            <p:extLst>
              <p:ext uri="{D42A27DB-BD31-4B8C-83A1-F6EECF244321}">
                <p14:modId xmlns:p14="http://schemas.microsoft.com/office/powerpoint/2010/main" val="1616712291"/>
              </p:ext>
            </p:extLst>
          </p:nvPr>
        </p:nvGraphicFramePr>
        <p:xfrm>
          <a:off x="1195591" y="1094704"/>
          <a:ext cx="6789311" cy="5177306"/>
        </p:xfrm>
        <a:graphic>
          <a:graphicData uri="http://schemas.openxmlformats.org/drawingml/2006/table">
            <a:tbl>
              <a:tblPr/>
              <a:tblGrid>
                <a:gridCol w="1166913"/>
                <a:gridCol w="1168769"/>
                <a:gridCol w="1484543"/>
                <a:gridCol w="1484543"/>
                <a:gridCol w="1484543"/>
              </a:tblGrid>
              <a:tr h="114314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800" b="1" i="0" u="none" strike="noStrike" dirty="0">
                          <a:solidFill>
                            <a:srgbClr val="000000"/>
                          </a:solidFill>
                          <a:effectLst/>
                          <a:latin typeface="Times New Roman" panose="02020603050405020304" pitchFamily="18" charset="0"/>
                          <a:cs typeface="Times New Roman" panose="02020603050405020304" pitchFamily="18" charset="0"/>
                        </a:rPr>
                        <a:t>Орлого</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mn-MN" sz="1800" b="1" i="0" u="none" strike="noStrike" dirty="0">
                          <a:solidFill>
                            <a:srgbClr val="000000"/>
                          </a:solidFill>
                          <a:effectLst/>
                          <a:latin typeface="Times New Roman" panose="02020603050405020304" pitchFamily="18" charset="0"/>
                          <a:cs typeface="Times New Roman" panose="02020603050405020304" pitchFamily="18" charset="0"/>
                        </a:rPr>
                        <a:t>Зардал</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mn-MN" sz="1800" b="1" i="0" u="none" strike="noStrike">
                          <a:solidFill>
                            <a:srgbClr val="000000"/>
                          </a:solidFill>
                          <a:effectLst/>
                          <a:latin typeface="Times New Roman" panose="02020603050405020304" pitchFamily="18" charset="0"/>
                          <a:cs typeface="Times New Roman" panose="02020603050405020304" pitchFamily="18" charset="0"/>
                        </a:rPr>
                        <a:t>Зардал</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mn-MN" sz="1800" b="1" i="0" u="none" strike="noStrike">
                          <a:solidFill>
                            <a:srgbClr val="000000"/>
                          </a:solidFill>
                          <a:effectLst/>
                          <a:latin typeface="Times New Roman" panose="02020603050405020304" pitchFamily="18" charset="0"/>
                          <a:cs typeface="Times New Roman" panose="02020603050405020304" pitchFamily="18" charset="0"/>
                        </a:rPr>
                        <a:t>Ашиг</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14314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800" b="1" i="0" u="none" strike="noStrike">
                          <a:solidFill>
                            <a:srgbClr val="000000"/>
                          </a:solidFill>
                          <a:effectLst/>
                          <a:latin typeface="Times New Roman" panose="02020603050405020304" pitchFamily="18" charset="0"/>
                          <a:cs typeface="Times New Roman" panose="02020603050405020304" pitchFamily="18" charset="0"/>
                        </a:rPr>
                        <a:t>ГХЗЗардал</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800" b="1" i="0" u="none" strike="noStrike">
                          <a:solidFill>
                            <a:srgbClr val="000000"/>
                          </a:solidFill>
                          <a:effectLst/>
                          <a:latin typeface="Times New Roman" panose="02020603050405020304" pitchFamily="18" charset="0"/>
                          <a:cs typeface="Times New Roman" panose="02020603050405020304" pitchFamily="18" charset="0"/>
                        </a:rPr>
                        <a:t>ДХЗЗардал</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14314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800" b="1" i="0" u="none" strike="noStrike" dirty="0" smtClean="0">
                          <a:solidFill>
                            <a:srgbClr val="000000"/>
                          </a:solidFill>
                          <a:effectLst/>
                          <a:latin typeface="Times New Roman" panose="02020603050405020304" pitchFamily="18" charset="0"/>
                          <a:cs typeface="Times New Roman" panose="02020603050405020304" pitchFamily="18" charset="0"/>
                        </a:rPr>
                        <a:t>Санхүү гийн</a:t>
                      </a:r>
                      <a:endParaRPr lang="mn-M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510.2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158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228.6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123.6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14314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800" b="1" i="0" u="none" strike="noStrike">
                          <a:solidFill>
                            <a:srgbClr val="000000"/>
                          </a:solidFill>
                          <a:effectLst/>
                          <a:latin typeface="Times New Roman" panose="02020603050405020304" pitchFamily="18" charset="0"/>
                          <a:cs typeface="Times New Roman" panose="02020603050405020304" pitchFamily="18" charset="0"/>
                        </a:rPr>
                        <a:t>Эдийн засгийн</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438.9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148.9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152.7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137.3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0473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mn-MN" sz="1800" b="1" i="0" u="none" strike="noStrike">
                          <a:solidFill>
                            <a:srgbClr val="000000"/>
                          </a:solidFill>
                          <a:effectLst/>
                          <a:latin typeface="Times New Roman" panose="02020603050405020304" pitchFamily="18" charset="0"/>
                          <a:cs typeface="Times New Roman" panose="02020603050405020304" pitchFamily="18" charset="0"/>
                        </a:rPr>
                        <a:t>Гажилт</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71.3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9.1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75.9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-13.7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35999260"/>
              </p:ext>
            </p:extLst>
          </p:nvPr>
        </p:nvGraphicFramePr>
        <p:xfrm>
          <a:off x="8519374" y="1094704"/>
          <a:ext cx="3213280" cy="5177305"/>
        </p:xfrm>
        <a:graphic>
          <a:graphicData uri="http://schemas.openxmlformats.org/drawingml/2006/table">
            <a:tbl>
              <a:tblPr/>
              <a:tblGrid>
                <a:gridCol w="1606640"/>
                <a:gridCol w="1606640"/>
              </a:tblGrid>
              <a:tr h="46106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PCR=C/(A-B)</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0.649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60615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DRC=G/(E-F)</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0.527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60615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NPCO=A/E</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1.162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60615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NPCI=B/F</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1.061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114581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EPC=(A-B)/(E-F)</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1.214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114581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RPSP=(</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A-B-C)/(E-F-G)</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0.900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60615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SRP=L/E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-0.031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21325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3" name="Content Placeholder 2"/>
          <p:cNvSpPr txBox="1">
            <a:spLocks/>
          </p:cNvSpPr>
          <p:nvPr/>
        </p:nvSpPr>
        <p:spPr>
          <a:xfrm>
            <a:off x="1191293" y="1326524"/>
            <a:ext cx="10708786" cy="53576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mn-MN" sz="2800" b="1" dirty="0" smtClean="0">
                <a:latin typeface="Times New Roman" panose="02020603050405020304" pitchFamily="18" charset="0"/>
                <a:cs typeface="Times New Roman" panose="02020603050405020304" pitchFamily="18" charset="0"/>
              </a:rPr>
              <a:t>А. Санхүү, эдийн засгийн шинжилгээний үр дүн</a:t>
            </a:r>
          </a:p>
          <a:p>
            <a:pPr algn="just"/>
            <a:r>
              <a:rPr lang="mn-MN" sz="2800" b="1" dirty="0" smtClean="0">
                <a:latin typeface="Times New Roman" panose="02020603050405020304" pitchFamily="18" charset="0"/>
                <a:cs typeface="Times New Roman" panose="02020603050405020304" pitchFamily="18" charset="0"/>
              </a:rPr>
              <a:t>Төмсний үр үйлдвэрлэлийг санхүүжүүлэх боломж эдийн засгийн тухайн үеийн байдлаас шалтгаална. Үр үржүүлэгч ААН-ийн хувьд зах зээлийн үнээр тооцоолбол дискоунтын түвшин 11,4 хувиас доош байхад зээлээ эргэн төлөх боломжтой байна</a:t>
            </a:r>
          </a:p>
          <a:p>
            <a:pPr algn="just"/>
            <a:r>
              <a:rPr lang="mn-MN" sz="2800" b="1" dirty="0" smtClean="0">
                <a:latin typeface="Times New Roman" panose="02020603050405020304" pitchFamily="18" charset="0"/>
                <a:cs typeface="Times New Roman" panose="02020603050405020304" pitchFamily="18" charset="0"/>
              </a:rPr>
              <a:t>Нийгмийн</a:t>
            </a:r>
            <a:r>
              <a:rPr lang="en-US" sz="2800" b="1" dirty="0" smtClean="0">
                <a:latin typeface="Times New Roman" panose="02020603050405020304" pitchFamily="18" charset="0"/>
                <a:cs typeface="Times New Roman" panose="02020603050405020304" pitchFamily="18" charset="0"/>
              </a:rPr>
              <a:t> (</a:t>
            </a:r>
            <a:r>
              <a:rPr lang="mn-MN" sz="2800" b="1" dirty="0" smtClean="0">
                <a:latin typeface="Times New Roman" panose="02020603050405020304" pitchFamily="18" charset="0"/>
                <a:cs typeface="Times New Roman" panose="02020603050405020304" pitchFamily="18" charset="0"/>
              </a:rPr>
              <a:t>ОУ зах зээлийн</a:t>
            </a:r>
            <a:r>
              <a:rPr lang="en-US" sz="2800" b="1" dirty="0" smtClean="0">
                <a:latin typeface="Times New Roman" panose="02020603050405020304" pitchFamily="18" charset="0"/>
                <a:cs typeface="Times New Roman" panose="02020603050405020304" pitchFamily="18" charset="0"/>
              </a:rPr>
              <a:t>)</a:t>
            </a:r>
            <a:r>
              <a:rPr lang="mn-MN" sz="2800" b="1" dirty="0" smtClean="0">
                <a:latin typeface="Times New Roman" panose="02020603050405020304" pitchFamily="18" charset="0"/>
                <a:cs typeface="Times New Roman" panose="02020603050405020304" pitchFamily="18" charset="0"/>
              </a:rPr>
              <a:t> үнээр тооцоолбол дискоунтын түвшин 23,8 хувиас доош байвал зохино.</a:t>
            </a:r>
          </a:p>
          <a:p>
            <a:pPr algn="just"/>
            <a:r>
              <a:rPr lang="mn-MN" sz="2800" b="1" dirty="0" smtClean="0">
                <a:latin typeface="Times New Roman" panose="02020603050405020304" pitchFamily="18" charset="0"/>
                <a:cs typeface="Times New Roman" panose="02020603050405020304" pitchFamily="18" charset="0"/>
              </a:rPr>
              <a:t>Нийгмийн нийтлэг эрх ашгийн үүднээс эдийн нөхцөл муудсан тохиолд үрийн аж ахуйд татаасын дэмжлэг шаардлагатай юм.</a:t>
            </a:r>
            <a:endParaRPr lang="en-US" sz="2800" b="1"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2092816" y="197364"/>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600" b="1" smtClean="0">
                <a:latin typeface="Times New Roman" panose="02020603050405020304" pitchFamily="18" charset="0"/>
                <a:cs typeface="Times New Roman" panose="02020603050405020304" pitchFamily="18" charset="0"/>
              </a:rPr>
              <a:t>Дүгнэлт, санал</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182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3" name="Content Placeholder 2"/>
          <p:cNvSpPr txBox="1">
            <a:spLocks/>
          </p:cNvSpPr>
          <p:nvPr/>
        </p:nvSpPr>
        <p:spPr>
          <a:xfrm>
            <a:off x="1152662" y="1295400"/>
            <a:ext cx="10528475" cy="54144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mn-MN" sz="2800" b="1" dirty="0" smtClean="0">
                <a:latin typeface="Times New Roman" panose="02020603050405020304" pitchFamily="18" charset="0"/>
                <a:cs typeface="Times New Roman" panose="02020603050405020304" pitchFamily="18" charset="0"/>
              </a:rPr>
              <a:t>Б. Бодлогын шинжилгээний үр дүн</a:t>
            </a:r>
          </a:p>
          <a:p>
            <a:r>
              <a:rPr lang="mn-MN" sz="2800" b="1" dirty="0" smtClean="0">
                <a:latin typeface="Times New Roman" panose="02020603050405020304" pitchFamily="18" charset="0"/>
                <a:cs typeface="Times New Roman" panose="02020603050405020304" pitchFamily="18" charset="0"/>
              </a:rPr>
              <a:t>Төмсний үрийн аж ахуй эрхлэх нь ашигтай ажиллах боломжтой, нөөцийн ашиглалтын хувьд харьцангуй давуу байна </a:t>
            </a:r>
          </a:p>
          <a:p>
            <a:r>
              <a:rPr lang="mn-MN" sz="2800" b="1" dirty="0" smtClean="0">
                <a:latin typeface="Times New Roman" panose="02020603050405020304" pitchFamily="18" charset="0"/>
                <a:cs typeface="Times New Roman" panose="02020603050405020304" pitchFamily="18" charset="0"/>
              </a:rPr>
              <a:t>Олон улсын зах зээлийн байдалтай зэрэгцүүлбэл үрийн төмсний үнийн хувьд татаасын дэмжлэгтэй, үйлдвэрлэлийн орцын үнийн хувьд татварын дарамттай байна</a:t>
            </a:r>
          </a:p>
          <a:p>
            <a:r>
              <a:rPr lang="mn-MN" sz="2800" b="1" dirty="0" smtClean="0">
                <a:latin typeface="Times New Roman" panose="02020603050405020304" pitchFamily="18" charset="0"/>
                <a:cs typeface="Times New Roman" panose="02020603050405020304" pitchFamily="18" charset="0"/>
              </a:rPr>
              <a:t>Үрийн төмсний үнийн өсөлтийг хязгаарлах, үйлдвэрлэлийн хүчин зүйлсиин үнийн хувьд татаасын дэмжлэг үзүүлэх бодлогын зохицуулалт шаардлагатай байна</a:t>
            </a:r>
          </a:p>
          <a:p>
            <a:endParaRPr lang="mn-MN" sz="2800" b="1" dirty="0" smtClean="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938270" y="274638"/>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600" b="1" smtClean="0">
                <a:latin typeface="Times New Roman" panose="02020603050405020304" pitchFamily="18" charset="0"/>
                <a:cs typeface="Times New Roman" panose="02020603050405020304" pitchFamily="18" charset="0"/>
              </a:rPr>
              <a:t>Дүгнэлт, санал</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393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2465" y="316734"/>
            <a:ext cx="6707070" cy="6224532"/>
          </a:xfrm>
          <a:prstGeom prst="rect">
            <a:avLst/>
          </a:prstGeom>
        </p:spPr>
      </p:pic>
      <p:pic>
        <p:nvPicPr>
          <p:cNvPr id="3" name="Picture 2"/>
          <p:cNvPicPr>
            <a:picLocks noChangeAspect="1"/>
          </p:cNvPicPr>
          <p:nvPr/>
        </p:nvPicPr>
        <p:blipFill rotWithShape="1">
          <a:blip r:embed="rId3"/>
          <a:srcRect r="58216"/>
          <a:stretch/>
        </p:blipFill>
        <p:spPr>
          <a:xfrm>
            <a:off x="1" y="0"/>
            <a:ext cx="1336430" cy="6858000"/>
          </a:xfrm>
          <a:prstGeom prst="rect">
            <a:avLst/>
          </a:prstGeom>
        </p:spPr>
      </p:pic>
      <p:sp>
        <p:nvSpPr>
          <p:cNvPr id="4" name="TextBox 3"/>
          <p:cNvSpPr txBox="1"/>
          <p:nvPr/>
        </p:nvSpPr>
        <p:spPr>
          <a:xfrm>
            <a:off x="1712890" y="2498497"/>
            <a:ext cx="9955369" cy="2308324"/>
          </a:xfrm>
          <a:prstGeom prst="rect">
            <a:avLst/>
          </a:prstGeom>
          <a:noFill/>
        </p:spPr>
        <p:txBody>
          <a:bodyPr wrap="square" rtlCol="0">
            <a:spAutoFit/>
          </a:bodyPr>
          <a:lstStyle/>
          <a:p>
            <a:pPr algn="ctr"/>
            <a:r>
              <a:rPr lang="mn-MN" sz="7200" b="1" dirty="0" smtClean="0">
                <a:solidFill>
                  <a:schemeClr val="accent6">
                    <a:lumMod val="50000"/>
                  </a:schemeClr>
                </a:solidFill>
                <a:latin typeface="Times New Roman" panose="02020603050405020304" pitchFamily="18" charset="0"/>
                <a:cs typeface="Times New Roman" panose="02020603050405020304" pitchFamily="18" charset="0"/>
              </a:rPr>
              <a:t>Анхаарал хандуулсанд баярлалаа</a:t>
            </a:r>
            <a:r>
              <a:rPr lang="en-US" sz="7200" b="1"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72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550794" y="5126356"/>
            <a:ext cx="2009105" cy="1414910"/>
          </a:xfrm>
          <a:prstGeom prst="rect">
            <a:avLst/>
          </a:prstGeom>
          <a:noFill/>
          <a:ln>
            <a:noFill/>
          </a:ln>
        </p:spPr>
      </p:pic>
    </p:spTree>
    <p:extLst>
      <p:ext uri="{BB962C8B-B14F-4D97-AF65-F5344CB8AC3E}">
        <p14:creationId xmlns:p14="http://schemas.microsoft.com/office/powerpoint/2010/main" val="3131976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8" name="Title 7"/>
          <p:cNvSpPr>
            <a:spLocks noGrp="1"/>
          </p:cNvSpPr>
          <p:nvPr>
            <p:ph type="title"/>
          </p:nvPr>
        </p:nvSpPr>
        <p:spPr>
          <a:xfrm>
            <a:off x="1121538" y="210577"/>
            <a:ext cx="10920208" cy="871247"/>
          </a:xfrm>
        </p:spPr>
        <p:txBody>
          <a:bodyPr>
            <a:normAutofit/>
          </a:bodyPr>
          <a:lstStyle/>
          <a:p>
            <a:pPr algn="ctr"/>
            <a:r>
              <a:rPr lang="mn-MN" sz="2400" b="1" dirty="0" smtClean="0">
                <a:latin typeface="Times New Roman" panose="02020603050405020304" pitchFamily="18" charset="0"/>
                <a:cs typeface="Times New Roman" panose="02020603050405020304" pitchFamily="18" charset="0"/>
              </a:rPr>
              <a:t>ХӨДӨӨ АЖ АХУЙН САЛБАРЫН ҮЙЛ АЖИЛЛАГААНД </a:t>
            </a:r>
            <a:br>
              <a:rPr lang="mn-MN" sz="2400" b="1" dirty="0" smtClean="0">
                <a:latin typeface="Times New Roman" panose="02020603050405020304" pitchFamily="18" charset="0"/>
                <a:cs typeface="Times New Roman" panose="02020603050405020304" pitchFamily="18" charset="0"/>
              </a:rPr>
            </a:br>
            <a:r>
              <a:rPr lang="mn-MN" sz="2400" b="1" dirty="0" smtClean="0">
                <a:latin typeface="Times New Roman" panose="02020603050405020304" pitchFamily="18" charset="0"/>
                <a:cs typeface="Times New Roman" panose="02020603050405020304" pitchFamily="18" charset="0"/>
              </a:rPr>
              <a:t>ОРШИЖ БУЙ ДУТАГДАЛ, БЭРХШЭЭЛ</a:t>
            </a:r>
            <a:endParaRPr lang="en-US" sz="2400" b="1"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idx="1"/>
          </p:nvPr>
        </p:nvSpPr>
        <p:spPr>
          <a:xfrm>
            <a:off x="1134416" y="1184856"/>
            <a:ext cx="10907329" cy="5563674"/>
          </a:xfrm>
        </p:spPr>
        <p:txBody>
          <a:bodyPr>
            <a:normAutofit/>
          </a:bodyPr>
          <a:lstStyle/>
          <a:p>
            <a:pPr marL="0" indent="0">
              <a:buNone/>
            </a:pPr>
            <a:r>
              <a:rPr lang="mn-MN" sz="2000" b="1" dirty="0" smtClean="0">
                <a:solidFill>
                  <a:srgbClr val="7030A0"/>
                </a:solidFill>
                <a:latin typeface="Times New Roman" panose="02020603050405020304" pitchFamily="18" charset="0"/>
                <a:cs typeface="Times New Roman" panose="02020603050405020304" pitchFamily="18" charset="0"/>
              </a:rPr>
              <a:t>1.  Бүтээгдэхүүний үйлдвэрлэлийн зах зээлийн талаар:</a:t>
            </a:r>
          </a:p>
          <a:p>
            <a:pPr>
              <a:buFont typeface="Wingdings" panose="05000000000000000000" pitchFamily="2" charset="2"/>
              <a:buChar char="Ø"/>
            </a:pPr>
            <a:r>
              <a:rPr lang="mn-MN" sz="1600" b="1" dirty="0" smtClean="0">
                <a:latin typeface="Times New Roman" panose="02020603050405020304" pitchFamily="18" charset="0"/>
                <a:cs typeface="Times New Roman" panose="02020603050405020304" pitchFamily="18" charset="0"/>
              </a:rPr>
              <a:t> Технологийн өвөрмөц онцлог </a:t>
            </a:r>
            <a:r>
              <a:rPr lang="en-US" sz="1600" b="1" dirty="0" smtClean="0">
                <a:latin typeface="Times New Roman" panose="02020603050405020304" pitchFamily="18" charset="0"/>
                <a:cs typeface="Times New Roman" panose="02020603050405020304" pitchFamily="18" charset="0"/>
              </a:rPr>
              <a:t>(</a:t>
            </a:r>
            <a:r>
              <a:rPr lang="mn-MN" sz="1600" b="1" dirty="0" smtClean="0">
                <a:latin typeface="Times New Roman" panose="02020603050405020304" pitchFamily="18" charset="0"/>
                <a:cs typeface="Times New Roman" panose="02020603050405020304" pitchFamily="18" charset="0"/>
              </a:rPr>
              <a:t>улирлын шинж чанар, бүтээмж бага, эрсдэл их гэх мэт</a:t>
            </a:r>
            <a:r>
              <a:rPr lang="en-US" sz="1600" b="1" dirty="0" smtClean="0">
                <a:latin typeface="Times New Roman" panose="02020603050405020304" pitchFamily="18" charset="0"/>
                <a:cs typeface="Times New Roman" panose="02020603050405020304" pitchFamily="18" charset="0"/>
              </a:rPr>
              <a:t>)</a:t>
            </a:r>
            <a:endParaRPr lang="mn-MN" sz="16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mn-MN" sz="1600" b="1" dirty="0">
                <a:latin typeface="Times New Roman" panose="02020603050405020304" pitchFamily="18" charset="0"/>
                <a:cs typeface="Times New Roman" panose="02020603050405020304" pitchFamily="18" charset="0"/>
              </a:rPr>
              <a:t> </a:t>
            </a:r>
            <a:r>
              <a:rPr lang="mn-MN" sz="1600" b="1" dirty="0" smtClean="0">
                <a:latin typeface="Times New Roman" panose="02020603050405020304" pitchFamily="18" charset="0"/>
                <a:cs typeface="Times New Roman" panose="02020603050405020304" pitchFamily="18" charset="0"/>
              </a:rPr>
              <a:t>Бүтээгдэхүүний бэлтгэл, нийлүүлэлтийн зөв тогтолцоо бүрдээгүй </a:t>
            </a:r>
            <a:r>
              <a:rPr lang="en-US" sz="1600" b="1" dirty="0" smtClean="0">
                <a:latin typeface="Times New Roman" panose="02020603050405020304" pitchFamily="18" charset="0"/>
                <a:cs typeface="Times New Roman" panose="02020603050405020304" pitchFamily="18" charset="0"/>
              </a:rPr>
              <a:t>(</a:t>
            </a:r>
            <a:r>
              <a:rPr lang="mn-MN" sz="1600" b="1" dirty="0" smtClean="0">
                <a:latin typeface="Times New Roman" panose="02020603050405020304" pitchFamily="18" charset="0"/>
                <a:cs typeface="Times New Roman" panose="02020603050405020304" pitchFamily="18" charset="0"/>
              </a:rPr>
              <a:t>нийлүүлэлтийн, үнэ цэнийн сүлжээ, ложистик</a:t>
            </a:r>
            <a:r>
              <a:rPr lang="en-US" sz="1600" b="1" dirty="0" smtClean="0">
                <a:latin typeface="Times New Roman" panose="02020603050405020304" pitchFamily="18" charset="0"/>
                <a:cs typeface="Times New Roman" panose="02020603050405020304" pitchFamily="18" charset="0"/>
              </a:rPr>
              <a:t>)</a:t>
            </a:r>
            <a:endParaRPr lang="mn-MN" sz="16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mn-MN" sz="1600" b="1" dirty="0">
                <a:latin typeface="Times New Roman" panose="02020603050405020304" pitchFamily="18" charset="0"/>
                <a:cs typeface="Times New Roman" panose="02020603050405020304" pitchFamily="18" charset="0"/>
              </a:rPr>
              <a:t> </a:t>
            </a:r>
            <a:r>
              <a:rPr lang="mn-MN" sz="1600" b="1" dirty="0" smtClean="0">
                <a:latin typeface="Times New Roman" panose="02020603050405020304" pitchFamily="18" charset="0"/>
                <a:cs typeface="Times New Roman" panose="02020603050405020304" pitchFamily="18" charset="0"/>
              </a:rPr>
              <a:t>Бизнесийн үйл ажиллагааны орчин </a:t>
            </a:r>
            <a:r>
              <a:rPr lang="en-US" sz="1600" b="1" dirty="0" smtClean="0">
                <a:latin typeface="Times New Roman" panose="02020603050405020304" pitchFamily="18" charset="0"/>
                <a:cs typeface="Times New Roman" panose="02020603050405020304" pitchFamily="18" charset="0"/>
              </a:rPr>
              <a:t>(</a:t>
            </a:r>
            <a:r>
              <a:rPr lang="mn-MN" sz="1600" b="1" dirty="0" smtClean="0">
                <a:latin typeface="Times New Roman" panose="02020603050405020304" pitchFamily="18" charset="0"/>
                <a:cs typeface="Times New Roman" panose="02020603050405020304" pitchFamily="18" charset="0"/>
              </a:rPr>
              <a:t>хууль эрх зүйн статус, албан ёны гэрээ, хэлцэл, санхүүгийн хариуцлага</a:t>
            </a:r>
            <a:r>
              <a:rPr lang="en-US" sz="1600" b="1" dirty="0" smtClean="0">
                <a:latin typeface="Times New Roman" panose="02020603050405020304" pitchFamily="18" charset="0"/>
                <a:cs typeface="Times New Roman" panose="02020603050405020304" pitchFamily="18" charset="0"/>
              </a:rPr>
              <a:t>)</a:t>
            </a:r>
            <a:endParaRPr lang="mn-MN" sz="1600" b="1" dirty="0" smtClean="0">
              <a:latin typeface="Times New Roman" panose="02020603050405020304" pitchFamily="18" charset="0"/>
              <a:cs typeface="Times New Roman" panose="02020603050405020304" pitchFamily="18" charset="0"/>
            </a:endParaRPr>
          </a:p>
          <a:p>
            <a:pPr marL="0" indent="0">
              <a:buNone/>
            </a:pPr>
            <a:r>
              <a:rPr lang="mn-MN" sz="2000" b="1" dirty="0" smtClean="0">
                <a:solidFill>
                  <a:srgbClr val="7030A0"/>
                </a:solidFill>
                <a:latin typeface="Times New Roman" panose="02020603050405020304" pitchFamily="18" charset="0"/>
                <a:cs typeface="Times New Roman" panose="02020603050405020304" pitchFamily="18" charset="0"/>
              </a:rPr>
              <a:t>2. Бизнесийн зах зээлд оролцогчдын талаар </a:t>
            </a:r>
          </a:p>
          <a:p>
            <a:pPr>
              <a:buFont typeface="Wingdings" panose="05000000000000000000" pitchFamily="2" charset="2"/>
              <a:buChar char="Ø"/>
            </a:pPr>
            <a:r>
              <a:rPr lang="mn-MN" sz="1600" b="1" dirty="0" smtClean="0">
                <a:latin typeface="Times New Roman" panose="02020603050405020304" pitchFamily="18" charset="0"/>
                <a:cs typeface="Times New Roman" panose="02020603050405020304" pitchFamily="18" charset="0"/>
              </a:rPr>
              <a:t>Дэд бүтцийн салбаруудын хөгжил </a:t>
            </a:r>
            <a:r>
              <a:rPr lang="en-US" sz="1600" b="1" dirty="0" smtClean="0">
                <a:latin typeface="Times New Roman" panose="02020603050405020304" pitchFamily="18" charset="0"/>
                <a:cs typeface="Times New Roman" panose="02020603050405020304" pitchFamily="18" charset="0"/>
              </a:rPr>
              <a:t>(</a:t>
            </a:r>
            <a:r>
              <a:rPr lang="mn-MN" sz="1600" b="1" dirty="0" smtClean="0">
                <a:latin typeface="Times New Roman" panose="02020603050405020304" pitchFamily="18" charset="0"/>
                <a:cs typeface="Times New Roman" panose="02020603050405020304" pitchFamily="18" charset="0"/>
              </a:rPr>
              <a:t>үйлдвэрлэлийн, зах зээлийн, мэдээллийн болон санхүүгийн дэд бүтэц</a:t>
            </a:r>
            <a:r>
              <a:rPr lang="en-US" sz="1600" b="1" dirty="0" smtClean="0">
                <a:latin typeface="Times New Roman" panose="02020603050405020304" pitchFamily="18" charset="0"/>
                <a:cs typeface="Times New Roman" panose="02020603050405020304" pitchFamily="18" charset="0"/>
              </a:rPr>
              <a:t>)</a:t>
            </a:r>
            <a:endParaRPr lang="mn-MN" sz="16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mn-MN" sz="1600" b="1" dirty="0" smtClean="0">
                <a:latin typeface="Times New Roman" panose="02020603050405020304" pitchFamily="18" charset="0"/>
                <a:cs typeface="Times New Roman" panose="02020603050405020304" pitchFamily="18" charset="0"/>
              </a:rPr>
              <a:t>Бизнесийн чадавхи </a:t>
            </a:r>
            <a:r>
              <a:rPr lang="en-US" sz="1600" b="1" dirty="0" smtClean="0">
                <a:latin typeface="Times New Roman" panose="02020603050405020304" pitchFamily="18" charset="0"/>
                <a:cs typeface="Times New Roman" panose="02020603050405020304" pitchFamily="18" charset="0"/>
              </a:rPr>
              <a:t>(</a:t>
            </a:r>
            <a:r>
              <a:rPr lang="mn-MN" sz="1600" b="1" dirty="0" smtClean="0">
                <a:latin typeface="Times New Roman" panose="02020603050405020304" pitchFamily="18" charset="0"/>
                <a:cs typeface="Times New Roman" panose="02020603050405020304" pitchFamily="18" charset="0"/>
              </a:rPr>
              <a:t>хөдлөх болон үл хөдлөх хөрөнгө, бизнесийн мэдлэг, чадвар, мөнгөн хөрөнгө</a:t>
            </a:r>
            <a:r>
              <a:rPr lang="en-US" sz="1600" b="1" dirty="0" smtClean="0">
                <a:latin typeface="Times New Roman" panose="02020603050405020304" pitchFamily="18" charset="0"/>
                <a:cs typeface="Times New Roman" panose="02020603050405020304" pitchFamily="18" charset="0"/>
              </a:rPr>
              <a:t>)</a:t>
            </a:r>
            <a:endParaRPr lang="mn-MN" sz="16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mn-MN" sz="1600" b="1" dirty="0" smtClean="0">
                <a:latin typeface="Times New Roman" panose="02020603050405020304" pitchFamily="18" charset="0"/>
                <a:cs typeface="Times New Roman" panose="02020603050405020304" pitchFamily="18" charset="0"/>
              </a:rPr>
              <a:t>Түншийн харилцаа </a:t>
            </a:r>
            <a:r>
              <a:rPr lang="en-US" sz="1600" b="1" dirty="0" smtClean="0">
                <a:latin typeface="Times New Roman" panose="02020603050405020304" pitchFamily="18" charset="0"/>
                <a:cs typeface="Times New Roman" panose="02020603050405020304" pitchFamily="18" charset="0"/>
              </a:rPr>
              <a:t>(</a:t>
            </a:r>
            <a:r>
              <a:rPr lang="mn-MN" sz="1600" b="1" dirty="0" smtClean="0">
                <a:latin typeface="Times New Roman" panose="02020603050405020304" pitchFamily="18" charset="0"/>
                <a:cs typeface="Times New Roman" panose="02020603050405020304" pitchFamily="18" charset="0"/>
              </a:rPr>
              <a:t>бизнесийн харилцааны тогтвортой байдал, харилцан хаируцлага хүлээх чадвар</a:t>
            </a:r>
            <a:r>
              <a:rPr lang="en-US" sz="1600" b="1" dirty="0" smtClean="0">
                <a:latin typeface="Times New Roman" panose="02020603050405020304" pitchFamily="18" charset="0"/>
                <a:cs typeface="Times New Roman" panose="02020603050405020304" pitchFamily="18" charset="0"/>
              </a:rPr>
              <a:t>)</a:t>
            </a:r>
            <a:r>
              <a:rPr lang="mn-MN" sz="1600" b="1" dirty="0" smtClean="0">
                <a:solidFill>
                  <a:srgbClr val="7030A0"/>
                </a:solidFill>
                <a:latin typeface="Times New Roman" panose="02020603050405020304" pitchFamily="18" charset="0"/>
                <a:cs typeface="Times New Roman" panose="02020603050405020304" pitchFamily="18" charset="0"/>
              </a:rPr>
              <a:t>  </a:t>
            </a:r>
          </a:p>
          <a:p>
            <a:pPr marL="0" indent="0">
              <a:buNone/>
            </a:pPr>
            <a:r>
              <a:rPr lang="mn-MN" sz="2000" b="1" dirty="0" smtClean="0">
                <a:solidFill>
                  <a:srgbClr val="7030A0"/>
                </a:solidFill>
                <a:latin typeface="Times New Roman" panose="02020603050405020304" pitchFamily="18" charset="0"/>
                <a:cs typeface="Times New Roman" panose="02020603050405020304" pitchFamily="18" charset="0"/>
              </a:rPr>
              <a:t>3. Санхүүгийн зах зээлийн талаар</a:t>
            </a:r>
          </a:p>
          <a:p>
            <a:pPr algn="just">
              <a:buFont typeface="Wingdings" panose="05000000000000000000" pitchFamily="2" charset="2"/>
              <a:buChar char="Ø"/>
            </a:pPr>
            <a:r>
              <a:rPr lang="mn-MN" sz="1600" dirty="0">
                <a:latin typeface="Times New Roman" panose="02020603050405020304" pitchFamily="18" charset="0"/>
                <a:cs typeface="Times New Roman" panose="02020603050405020304" pitchFamily="18" charset="0"/>
              </a:rPr>
              <a:t> </a:t>
            </a:r>
            <a:r>
              <a:rPr lang="mn-MN" sz="1600" b="1" dirty="0" smtClean="0">
                <a:latin typeface="Times New Roman" panose="02020603050405020304" pitchFamily="18" charset="0"/>
                <a:cs typeface="Times New Roman" panose="02020603050405020304" pitchFamily="18" charset="0"/>
              </a:rPr>
              <a:t>Санхүүгийн үйлчилгээний хүрээ хязгаарлагдмал, нэр төрөл цөөн, хүртээмж бага </a:t>
            </a:r>
            <a:r>
              <a:rPr lang="en-US" sz="1600" b="1" dirty="0" smtClean="0">
                <a:latin typeface="Times New Roman" panose="02020603050405020304" pitchFamily="18" charset="0"/>
                <a:cs typeface="Times New Roman" panose="02020603050405020304" pitchFamily="18" charset="0"/>
              </a:rPr>
              <a:t>(</a:t>
            </a:r>
            <a:r>
              <a:rPr lang="mn-MN" sz="1600" b="1" dirty="0" smtClean="0">
                <a:latin typeface="Times New Roman" panose="02020603050405020304" pitchFamily="18" charset="0"/>
                <a:cs typeface="Times New Roman" panose="02020603050405020304" pitchFamily="18" charset="0"/>
              </a:rPr>
              <a:t>санхүүгийн үйлчилгээний шалгуур даах үйлчлүүлэгч цөөн,  бизнесийн эрсдэл ихтэй, санхүүгийн үйлчилгээний хугацаа богино, хэмжээ бага, хүү өндөр</a:t>
            </a:r>
            <a:r>
              <a:rPr lang="en-US" sz="1600" b="1" dirty="0" smtClean="0">
                <a:latin typeface="Times New Roman" panose="02020603050405020304" pitchFamily="18" charset="0"/>
                <a:cs typeface="Times New Roman" panose="02020603050405020304" pitchFamily="18" charset="0"/>
              </a:rPr>
              <a:t>)</a:t>
            </a:r>
            <a:endParaRPr lang="mn-MN" sz="16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mn-MN" sz="1600" b="1" dirty="0">
                <a:latin typeface="Times New Roman" panose="02020603050405020304" pitchFamily="18" charset="0"/>
                <a:cs typeface="Times New Roman" panose="02020603050405020304" pitchFamily="18" charset="0"/>
              </a:rPr>
              <a:t> </a:t>
            </a:r>
            <a:r>
              <a:rPr lang="mn-MN" sz="1600" b="1" dirty="0" smtClean="0">
                <a:latin typeface="Times New Roman" panose="02020603050405020304" pitchFamily="18" charset="0"/>
                <a:cs typeface="Times New Roman" panose="02020603050405020304" pitchFamily="18" charset="0"/>
              </a:rPr>
              <a:t>Санхүүгийн үйлчилгээ нь зорилтот сегментэд чиглэдэггүй </a:t>
            </a:r>
            <a:r>
              <a:rPr lang="en-US" sz="1600" b="1" dirty="0" smtClean="0">
                <a:latin typeface="Times New Roman" panose="02020603050405020304" pitchFamily="18" charset="0"/>
                <a:cs typeface="Times New Roman" panose="02020603050405020304" pitchFamily="18" charset="0"/>
              </a:rPr>
              <a:t>(</a:t>
            </a:r>
            <a:r>
              <a:rPr lang="mn-MN" sz="1600" b="1" dirty="0" smtClean="0">
                <a:latin typeface="Times New Roman" panose="02020603050405020304" pitchFamily="18" charset="0"/>
                <a:cs typeface="Times New Roman" panose="02020603050405020304" pitchFamily="18" charset="0"/>
              </a:rPr>
              <a:t>ХАА-н зээлийн хөтөлбөр нь амьдрах чадваргүй, эргэн төлөлт муутай, олон шат дамжлагатай, зээлийн эрсдэлд тулгуурласан гэх мэт</a:t>
            </a:r>
            <a:r>
              <a:rPr lang="en-US" sz="1600" b="1" dirty="0" smtClean="0">
                <a:latin typeface="Times New Roman" panose="02020603050405020304" pitchFamily="18" charset="0"/>
                <a:cs typeface="Times New Roman" panose="02020603050405020304" pitchFamily="18" charset="0"/>
              </a:rPr>
              <a:t>)</a:t>
            </a:r>
            <a:r>
              <a:rPr lang="mn-MN" sz="1600" b="1"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mn-MN" sz="1600" b="1" dirty="0">
                <a:latin typeface="Times New Roman" panose="02020603050405020304" pitchFamily="18" charset="0"/>
                <a:cs typeface="Times New Roman" panose="02020603050405020304" pitchFamily="18" charset="0"/>
              </a:rPr>
              <a:t> </a:t>
            </a:r>
            <a:r>
              <a:rPr lang="mn-MN" sz="1600" b="1" dirty="0" smtClean="0">
                <a:latin typeface="Times New Roman" panose="02020603050405020304" pitchFamily="18" charset="0"/>
                <a:cs typeface="Times New Roman" panose="02020603050405020304" pitchFamily="18" charset="0"/>
              </a:rPr>
              <a:t>Санхүүгийн хэрэгслүүд нь бизнес загварын онцлогт нийцээгүй, уян хатан бус </a:t>
            </a:r>
            <a:r>
              <a:rPr lang="en-US" sz="1600" b="1" dirty="0" smtClean="0">
                <a:latin typeface="Times New Roman" panose="02020603050405020304" pitchFamily="18" charset="0"/>
                <a:cs typeface="Times New Roman" panose="02020603050405020304" pitchFamily="18" charset="0"/>
              </a:rPr>
              <a:t>(</a:t>
            </a:r>
            <a:r>
              <a:rPr lang="mn-MN" sz="1600" b="1" dirty="0" smtClean="0">
                <a:latin typeface="Times New Roman" panose="02020603050405020304" pitchFamily="18" charset="0"/>
                <a:cs typeface="Times New Roman" panose="02020603050405020304" pitchFamily="18" charset="0"/>
              </a:rPr>
              <a:t>санхүүгийн үйлчилгээ нь бүтээгдэхүүний үнэ цэнийн сүлжээ болон түүнд оролцогчдод тулгуурлаагүй, зээлийн эрсдэлийг гүйцэтгэлийн эрсдэл болгон хувиргах гэх мэт</a:t>
            </a:r>
            <a:r>
              <a:rPr lang="en-US" sz="1600" b="1" dirty="0" smtClean="0">
                <a:latin typeface="Times New Roman" panose="02020603050405020304" pitchFamily="18" charset="0"/>
                <a:cs typeface="Times New Roman" panose="02020603050405020304" pitchFamily="18" charset="0"/>
              </a:rPr>
              <a:t>)</a:t>
            </a:r>
            <a:endParaRPr lang="mn-MN" sz="16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290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7" name="Subtitle 2"/>
          <p:cNvSpPr txBox="1">
            <a:spLocks/>
          </p:cNvSpPr>
          <p:nvPr/>
        </p:nvSpPr>
        <p:spPr>
          <a:xfrm>
            <a:off x="1524000" y="1403797"/>
            <a:ext cx="9951076" cy="50871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mn-MN" sz="2400" b="1" dirty="0" smtClean="0">
                <a:latin typeface="Times New Roman" panose="02020603050405020304" pitchFamily="18" charset="0"/>
                <a:cs typeface="Times New Roman" panose="02020603050405020304" pitchFamily="18" charset="0"/>
              </a:rPr>
              <a:t>Хөдөө аж ахуй, хүнсний үйлдвэрлэлийн хөгжлийн бодлого нь: </a:t>
            </a:r>
          </a:p>
          <a:p>
            <a:pPr marL="457200" indent="-457200" algn="just"/>
            <a:r>
              <a:rPr lang="mn-MN" sz="2400" b="1" dirty="0" smtClean="0">
                <a:solidFill>
                  <a:schemeClr val="accent5">
                    <a:lumMod val="50000"/>
                  </a:schemeClr>
                </a:solidFill>
                <a:latin typeface="Times New Roman" panose="02020603050405020304" pitchFamily="18" charset="0"/>
                <a:cs typeface="Times New Roman" panose="02020603050405020304" pitchFamily="18" charset="0"/>
              </a:rPr>
              <a:t>Салбарын зах зээлд өрсөлдөх чадварыг нэмэгдүүлэх</a:t>
            </a:r>
          </a:p>
          <a:p>
            <a:pPr marL="457200" indent="-457200" algn="just"/>
            <a:r>
              <a:rPr lang="mn-MN" sz="2400" b="1" dirty="0" smtClean="0">
                <a:latin typeface="Times New Roman" panose="02020603050405020304" pitchFamily="18" charset="0"/>
                <a:cs typeface="Times New Roman" panose="02020603050405020304" pitchFamily="18" charset="0"/>
              </a:rPr>
              <a:t>Эрсдэл даах чадавхийг бэхжүүлэх  </a:t>
            </a:r>
          </a:p>
          <a:p>
            <a:pPr marL="457200" indent="-457200" algn="just"/>
            <a:r>
              <a:rPr lang="mn-MN" sz="2400" b="1" dirty="0" smtClean="0">
                <a:solidFill>
                  <a:schemeClr val="accent5">
                    <a:lumMod val="50000"/>
                  </a:schemeClr>
                </a:solidFill>
                <a:latin typeface="Times New Roman" panose="02020603050405020304" pitchFamily="18" charset="0"/>
                <a:cs typeface="Times New Roman" panose="02020603050405020304" pitchFamily="18" charset="0"/>
              </a:rPr>
              <a:t>Орчин үеийн хөдөө аж ахуй, үйлдвэрлэлийн цогцолбор болгон хөгжүүлэх </a:t>
            </a:r>
          </a:p>
          <a:p>
            <a:pPr marL="457200" indent="-457200" algn="just"/>
            <a:r>
              <a:rPr lang="mn-MN" sz="2400" b="1" dirty="0" smtClean="0">
                <a:latin typeface="Times New Roman" panose="02020603050405020304" pitchFamily="18" charset="0"/>
                <a:cs typeface="Times New Roman" panose="02020603050405020304" pitchFamily="18" charset="0"/>
              </a:rPr>
              <a:t>Хүн амын гурил, мах, сүү, төмс, хүнсний ногооны хэрэгцээг дотоодын үйлдвэрлэлээр бүрэн хангах</a:t>
            </a:r>
          </a:p>
          <a:p>
            <a:pPr marL="457200" indent="-457200" algn="just"/>
            <a:r>
              <a:rPr lang="mn-MN" sz="2400" b="1" dirty="0" smtClean="0">
                <a:solidFill>
                  <a:schemeClr val="accent5">
                    <a:lumMod val="50000"/>
                  </a:schemeClr>
                </a:solidFill>
                <a:latin typeface="Times New Roman" panose="02020603050405020304" pitchFamily="18" charset="0"/>
                <a:cs typeface="Times New Roman" panose="02020603050405020304" pitchFamily="18" charset="0"/>
              </a:rPr>
              <a:t>ХАА-н гаралтай хүнсний бүтээгдэхүүний хүртээмж, чанар, эрүүл ахуйн аюулгүй байдлыг сайжруулахад чиглэгдэнэ.</a:t>
            </a:r>
          </a:p>
          <a:p>
            <a:pPr marL="457200" indent="-457200" algn="just"/>
            <a:r>
              <a:rPr lang="mn-MN" sz="2400" b="1" dirty="0" smtClean="0">
                <a:solidFill>
                  <a:schemeClr val="accent5">
                    <a:lumMod val="50000"/>
                  </a:schemeClr>
                </a:solidFill>
                <a:latin typeface="Times New Roman" panose="02020603050405020304" pitchFamily="18" charset="0"/>
                <a:cs typeface="Times New Roman" panose="02020603050405020304" pitchFamily="18" charset="0"/>
              </a:rPr>
              <a:t>ХАА-н бизнесийн үйл ажиллагаа нь эцсийн дүндээ зардлын багтаамж багатай, үр ашиг өндөртэй, үйл ажиллагааны хувьд тогтвортой байх</a:t>
            </a:r>
            <a:endParaRPr lang="en-US" sz="24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1339403" y="167426"/>
            <a:ext cx="10470523" cy="9916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3200" b="1" dirty="0" smtClean="0">
                <a:latin typeface="Times New Roman" panose="02020603050405020304" pitchFamily="18" charset="0"/>
                <a:cs typeface="Times New Roman" panose="02020603050405020304" pitchFamily="18" charset="0"/>
              </a:rPr>
              <a:t>Хөдөө аж ахуйн бүтээгдэхүүний үнэ цэнийн сүлжээнд нийгмийн зүгээс тавьж буй шаардлага</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897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sp>
        <p:nvSpPr>
          <p:cNvPr id="3" name="Title 2"/>
          <p:cNvSpPr>
            <a:spLocks noGrp="1"/>
          </p:cNvSpPr>
          <p:nvPr>
            <p:ph type="title"/>
          </p:nvPr>
        </p:nvSpPr>
        <p:spPr>
          <a:xfrm>
            <a:off x="1094704" y="197699"/>
            <a:ext cx="10972800" cy="497760"/>
          </a:xfrm>
        </p:spPr>
        <p:txBody>
          <a:bodyPr>
            <a:noAutofit/>
          </a:bodyPr>
          <a:lstStyle/>
          <a:p>
            <a:pPr marL="0" marR="0" algn="ctr">
              <a:lnSpc>
                <a:spcPct val="107000"/>
              </a:lnSpc>
              <a:spcBef>
                <a:spcPts val="0"/>
              </a:spcBef>
              <a:spcAft>
                <a:spcPts val="800"/>
              </a:spcAft>
            </a:pPr>
            <a:r>
              <a:rPr lang="mn-MN" sz="1800" b="1" dirty="0" smtClean="0">
                <a:latin typeface="Times New Roman" panose="02020603050405020304" pitchFamily="18" charset="0"/>
                <a:ea typeface="Calibri" panose="020F0502020204030204" pitchFamily="34" charset="0"/>
                <a:cs typeface="Times New Roman" panose="02020603050405020304" pitchFamily="18" charset="0"/>
              </a:rPr>
              <a:t>ХӨДӨӨ АЖ АХУЙН УЛАМЖЛАЛТ ЗЭЭЛ, </a:t>
            </a:r>
            <a:br>
              <a:rPr lang="mn-MN" sz="1800" b="1" dirty="0" smtClean="0">
                <a:latin typeface="Times New Roman" panose="02020603050405020304" pitchFamily="18" charset="0"/>
                <a:ea typeface="Calibri" panose="020F0502020204030204" pitchFamily="34" charset="0"/>
                <a:cs typeface="Times New Roman" panose="02020603050405020304" pitchFamily="18" charset="0"/>
              </a:rPr>
            </a:br>
            <a:r>
              <a:rPr lang="mn-MN" sz="1800" b="1" dirty="0" smtClean="0">
                <a:latin typeface="Times New Roman" panose="02020603050405020304" pitchFamily="18" charset="0"/>
                <a:ea typeface="Calibri" panose="020F0502020204030204" pitchFamily="34" charset="0"/>
                <a:cs typeface="Times New Roman" panose="02020603050405020304" pitchFamily="18" charset="0"/>
              </a:rPr>
              <a:t>ҮНЭ ЦЭНИЙН </a:t>
            </a:r>
            <a:r>
              <a:rPr lang="mn-MN" sz="1800" b="1" dirty="0">
                <a:latin typeface="Times New Roman" panose="02020603050405020304" pitchFamily="18" charset="0"/>
                <a:ea typeface="Calibri" panose="020F0502020204030204" pitchFamily="34" charset="0"/>
                <a:cs typeface="Times New Roman" panose="02020603050405020304" pitchFamily="18" charset="0"/>
              </a:rPr>
              <a:t>СҮЛЖЭЭНИЙ </a:t>
            </a:r>
            <a:r>
              <a:rPr lang="mn-MN" sz="1800" b="1" dirty="0" smtClean="0">
                <a:latin typeface="Times New Roman" panose="02020603050405020304" pitchFamily="18" charset="0"/>
                <a:ea typeface="Calibri" panose="020F0502020204030204" pitchFamily="34" charset="0"/>
                <a:cs typeface="Times New Roman" panose="02020603050405020304" pitchFamily="18" charset="0"/>
              </a:rPr>
              <a:t>САНХҮҮЖИЛТИЙН ЯЛГАА</a:t>
            </a:r>
            <a:endParaRPr lang="en-US" sz="1800" b="1" dirty="0"/>
          </a:p>
        </p:txBody>
      </p:sp>
      <p:graphicFrame>
        <p:nvGraphicFramePr>
          <p:cNvPr id="5" name="Table 4"/>
          <p:cNvGraphicFramePr>
            <a:graphicFrameLocks noGrp="1"/>
          </p:cNvGraphicFramePr>
          <p:nvPr>
            <p:extLst>
              <p:ext uri="{D42A27DB-BD31-4B8C-83A1-F6EECF244321}">
                <p14:modId xmlns:p14="http://schemas.microsoft.com/office/powerpoint/2010/main" val="2228443136"/>
              </p:ext>
            </p:extLst>
          </p:nvPr>
        </p:nvGraphicFramePr>
        <p:xfrm>
          <a:off x="1120462" y="862886"/>
          <a:ext cx="10972800" cy="5905362"/>
        </p:xfrm>
        <a:graphic>
          <a:graphicData uri="http://schemas.openxmlformats.org/drawingml/2006/table">
            <a:tbl>
              <a:tblPr firstRow="1" bandRow="1">
                <a:tableStyleId>{5C22544A-7EE6-4342-B048-85BDC9FD1C3A}</a:tableStyleId>
              </a:tblPr>
              <a:tblGrid>
                <a:gridCol w="2408350"/>
                <a:gridCol w="3284112"/>
                <a:gridCol w="5280338"/>
              </a:tblGrid>
              <a:tr h="640000">
                <a:tc>
                  <a:txBody>
                    <a:bodyPr/>
                    <a:lstStyle/>
                    <a:p>
                      <a:pPr marL="0" marR="0" algn="ctr">
                        <a:lnSpc>
                          <a:spcPct val="107000"/>
                        </a:lnSpc>
                        <a:spcBef>
                          <a:spcPts val="0"/>
                        </a:spcBef>
                        <a:spcAft>
                          <a:spcPts val="0"/>
                        </a:spcAft>
                      </a:pP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Үйлчилгээний</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хүрээ</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Уламжлалт</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зээл</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Үнэ</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цэнийн</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сүлжээний</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санхүүжилт</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r>
              <a:tr h="654826">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b="1" dirty="0" smtClean="0">
                          <a:effectLst/>
                          <a:latin typeface="Times New Roman" panose="02020603050405020304" pitchFamily="18" charset="0"/>
                          <a:ea typeface="Calibri" panose="020F0502020204030204" pitchFamily="34" charset="0"/>
                          <a:cs typeface="Times New Roman" panose="02020603050405020304" pitchFamily="18" charset="0"/>
                        </a:rPr>
                        <a:t>Зээл</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b="1" dirty="0" smtClean="0">
                          <a:effectLst/>
                          <a:latin typeface="Times New Roman" panose="02020603050405020304" pitchFamily="18" charset="0"/>
                          <a:ea typeface="Calibri" panose="020F0502020204030204" pitchFamily="34" charset="0"/>
                          <a:cs typeface="Times New Roman" panose="02020603050405020304" pitchFamily="18" charset="0"/>
                        </a:rPr>
                        <a:t>Үндсэн </a:t>
                      </a: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хөрөнгөд суурилсан</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b="1" dirty="0" smtClean="0">
                          <a:effectLst/>
                          <a:latin typeface="Times New Roman" panose="02020603050405020304" pitchFamily="18" charset="0"/>
                          <a:ea typeface="Calibri" panose="020F0502020204030204" pitchFamily="34" charset="0"/>
                          <a:cs typeface="Times New Roman" panose="02020603050405020304" pitchFamily="18" charset="0"/>
                        </a:rPr>
                        <a:t>Мөнгөн </a:t>
                      </a: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гүйлгээнд суурилсан</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Гэрээнд суурилсан</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378183">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b="1" dirty="0" smtClean="0">
                          <a:effectLst/>
                          <a:latin typeface="Times New Roman" panose="02020603050405020304" pitchFamily="18" charset="0"/>
                          <a:ea typeface="Calibri" panose="020F0502020204030204" pitchFamily="34" charset="0"/>
                          <a:cs typeface="Times New Roman" panose="02020603050405020304" pitchFamily="18" charset="0"/>
                        </a:rPr>
                        <a:t>Зээлийн</a:t>
                      </a:r>
                      <a:r>
                        <a:rPr lang="mn-MN" sz="1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зориулалт</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b="1" dirty="0" smtClean="0">
                          <a:effectLst/>
                          <a:latin typeface="Times New Roman" panose="02020603050405020304" pitchFamily="18" charset="0"/>
                          <a:ea typeface="Calibri" panose="020F0502020204030204" pitchFamily="34" charset="0"/>
                          <a:cs typeface="Times New Roman" panose="02020603050405020304" pitchFamily="18" charset="0"/>
                        </a:rPr>
                        <a:t>Банкны </a:t>
                      </a: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харилцаа холбоо</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b="1" dirty="0" smtClean="0">
                          <a:effectLst/>
                          <a:latin typeface="Times New Roman" panose="02020603050405020304" pitchFamily="18" charset="0"/>
                          <a:ea typeface="Calibri" panose="020F0502020204030204" pitchFamily="34" charset="0"/>
                          <a:cs typeface="Times New Roman" panose="02020603050405020304" pitchFamily="18" charset="0"/>
                        </a:rPr>
                        <a:t>Нийлүүлэлтийн </a:t>
                      </a: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сүлжээ</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1474063">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Зээлийн эрсдэл</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Уламжлалт арга үнэлгээ: Үйлчлүүлэгчийн хангалттай мэдээлэл</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Эрсдэлийн үнэлгээний параметр сайжруулсан систем /автомат/</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Мэдээлэлээр нийлүүлэлтийн сүлжээнд байгаа эсэхийг гаргаж ирнэ</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1166541">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b="1" dirty="0" smtClean="0">
                          <a:effectLst/>
                          <a:latin typeface="Times New Roman" panose="02020603050405020304" pitchFamily="18" charset="0"/>
                          <a:ea typeface="Calibri" panose="020F0502020204030204" pitchFamily="34" charset="0"/>
                          <a:cs typeface="Times New Roman" panose="02020603050405020304" pitchFamily="18" charset="0"/>
                        </a:rPr>
                        <a:t>Эрсдлийг </a:t>
                      </a: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бууруулах</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b="1" dirty="0" smtClean="0">
                          <a:effectLst/>
                          <a:latin typeface="Times New Roman" panose="02020603050405020304" pitchFamily="18" charset="0"/>
                          <a:ea typeface="Calibri" panose="020F0502020204030204" pitchFamily="34" charset="0"/>
                          <a:cs typeface="Times New Roman" panose="02020603050405020304" pitchFamily="18" charset="0"/>
                        </a:rPr>
                        <a:t>Үйлчлүүлэгчдийг </a:t>
                      </a: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болгоомжтой сонгоно</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Даатгал/ хохирлоос урьдчилан сэргийлэх</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b="1" dirty="0" smtClean="0">
                          <a:effectLst/>
                          <a:latin typeface="Times New Roman" panose="02020603050405020304" pitchFamily="18" charset="0"/>
                          <a:ea typeface="Calibri" panose="020F0502020204030204" pitchFamily="34" charset="0"/>
                          <a:cs typeface="Times New Roman" panose="02020603050405020304" pitchFamily="18" charset="0"/>
                        </a:rPr>
                        <a:t>Зээлийн </a:t>
                      </a: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багцийн төрөлжүүлэх</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Эрсдлийг хуваах/эхний алдагдалд</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Даатгал// хохирлоос урьдчилан сэргийлэх</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617604">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b="1" dirty="0" smtClean="0">
                          <a:effectLst/>
                          <a:latin typeface="Times New Roman" panose="02020603050405020304" pitchFamily="18" charset="0"/>
                          <a:ea typeface="Calibri" panose="020F0502020204030204" pitchFamily="34" charset="0"/>
                          <a:cs typeface="Times New Roman" panose="02020603050405020304" pitchFamily="18" charset="0"/>
                        </a:rPr>
                        <a:t>Үйлчлүүлэгчийн </a:t>
                      </a: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төрөл</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b="1" dirty="0" smtClean="0">
                          <a:effectLst/>
                          <a:latin typeface="Times New Roman" panose="02020603050405020304" pitchFamily="18" charset="0"/>
                          <a:ea typeface="Calibri" panose="020F0502020204030204" pitchFamily="34" charset="0"/>
                          <a:cs typeface="Times New Roman" panose="02020603050405020304" pitchFamily="18" charset="0"/>
                        </a:rPr>
                        <a:t>Томоохон </a:t>
                      </a: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арилжааны фермерүүд</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mn-MN" sz="1800" b="1" dirty="0" smtClean="0">
                          <a:effectLst/>
                          <a:latin typeface="Times New Roman" panose="02020603050405020304" pitchFamily="18" charset="0"/>
                          <a:ea typeface="Calibri" panose="020F0502020204030204" pitchFamily="34" charset="0"/>
                          <a:cs typeface="Times New Roman" panose="02020603050405020304" pitchFamily="18" charset="0"/>
                        </a:rPr>
                        <a:t>Жижиг </a:t>
                      </a: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арилжааны фермер</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n-MN" sz="1800" b="1" dirty="0" smtClean="0">
                          <a:effectLst/>
                          <a:latin typeface="Times New Roman" panose="02020603050405020304" pitchFamily="18" charset="0"/>
                          <a:ea typeface="Calibri" panose="020F0502020204030204" pitchFamily="34" charset="0"/>
                          <a:cs typeface="Times New Roman" panose="02020603050405020304" pitchFamily="18" charset="0"/>
                        </a:rPr>
                        <a:t>Байгууллага</a:t>
                      </a: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жижиг фермерүүдийн холбоо</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954426">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Хүчин чадал</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Үйлчлүүлэгчид нь туршлагатай эсэх</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n-MN" sz="1800" b="1" dirty="0">
                          <a:effectLst/>
                          <a:latin typeface="Times New Roman" panose="02020603050405020304" pitchFamily="18" charset="0"/>
                          <a:ea typeface="Calibri" panose="020F0502020204030204" pitchFamily="34" charset="0"/>
                          <a:cs typeface="Times New Roman" panose="02020603050405020304" pitchFamily="18" charset="0"/>
                        </a:rPr>
                        <a:t>Үйлчлүүлэгчдийнхээ санхүүгийн мэдлэгийг дээшлүүлэхэд анхаарах</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bl>
          </a:graphicData>
        </a:graphic>
      </p:graphicFrame>
    </p:spTree>
    <p:extLst>
      <p:ext uri="{BB962C8B-B14F-4D97-AF65-F5344CB8AC3E}">
        <p14:creationId xmlns:p14="http://schemas.microsoft.com/office/powerpoint/2010/main" val="2041462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grpSp>
        <p:nvGrpSpPr>
          <p:cNvPr id="10" name="Group 9"/>
          <p:cNvGrpSpPr/>
          <p:nvPr/>
        </p:nvGrpSpPr>
        <p:grpSpPr>
          <a:xfrm>
            <a:off x="1240836" y="1030310"/>
            <a:ext cx="10553211" cy="5888110"/>
            <a:chOff x="-5098" y="0"/>
            <a:chExt cx="6393644" cy="5274710"/>
          </a:xfrm>
        </p:grpSpPr>
        <p:grpSp>
          <p:nvGrpSpPr>
            <p:cNvPr id="11" name="Group 10"/>
            <p:cNvGrpSpPr/>
            <p:nvPr/>
          </p:nvGrpSpPr>
          <p:grpSpPr>
            <a:xfrm>
              <a:off x="0" y="0"/>
              <a:ext cx="6388546" cy="4805010"/>
              <a:chOff x="0" y="0"/>
              <a:chExt cx="6388546" cy="4805010"/>
            </a:xfrm>
          </p:grpSpPr>
          <p:grpSp>
            <p:nvGrpSpPr>
              <p:cNvPr id="13" name="Group 12"/>
              <p:cNvGrpSpPr/>
              <p:nvPr/>
            </p:nvGrpSpPr>
            <p:grpSpPr>
              <a:xfrm>
                <a:off x="0" y="0"/>
                <a:ext cx="6377049" cy="3040081"/>
                <a:chOff x="0" y="0"/>
                <a:chExt cx="6377049" cy="3040081"/>
              </a:xfrm>
            </p:grpSpPr>
            <p:grpSp>
              <p:nvGrpSpPr>
                <p:cNvPr id="18" name="Group 17"/>
                <p:cNvGrpSpPr/>
                <p:nvPr/>
              </p:nvGrpSpPr>
              <p:grpSpPr>
                <a:xfrm>
                  <a:off x="106878" y="0"/>
                  <a:ext cx="6234432" cy="2790825"/>
                  <a:chOff x="0" y="0"/>
                  <a:chExt cx="6234432" cy="2791031"/>
                </a:xfrm>
              </p:grpSpPr>
              <p:grpSp>
                <p:nvGrpSpPr>
                  <p:cNvPr id="20" name="Group 19"/>
                  <p:cNvGrpSpPr/>
                  <p:nvPr/>
                </p:nvGrpSpPr>
                <p:grpSpPr>
                  <a:xfrm>
                    <a:off x="0" y="0"/>
                    <a:ext cx="6191612" cy="2791031"/>
                    <a:chOff x="0" y="0"/>
                    <a:chExt cx="6191612" cy="2791031"/>
                  </a:xfrm>
                </p:grpSpPr>
                <p:grpSp>
                  <p:nvGrpSpPr>
                    <p:cNvPr id="28" name="Group 27"/>
                    <p:cNvGrpSpPr/>
                    <p:nvPr/>
                  </p:nvGrpSpPr>
                  <p:grpSpPr>
                    <a:xfrm>
                      <a:off x="997527" y="0"/>
                      <a:ext cx="4019107" cy="2764465"/>
                      <a:chOff x="0" y="0"/>
                      <a:chExt cx="4019107" cy="2721935"/>
                    </a:xfrm>
                  </p:grpSpPr>
                  <p:cxnSp>
                    <p:nvCxnSpPr>
                      <p:cNvPr id="36" name="Straight Connector 35"/>
                      <p:cNvCxnSpPr/>
                      <p:nvPr/>
                    </p:nvCxnSpPr>
                    <p:spPr>
                      <a:xfrm>
                        <a:off x="0" y="0"/>
                        <a:ext cx="0" cy="2721935"/>
                      </a:xfrm>
                      <a:prstGeom prst="line">
                        <a:avLst/>
                      </a:prstGeom>
                      <a:noFill/>
                      <a:ln w="6350" cap="flat" cmpd="sng" algn="ctr">
                        <a:solidFill>
                          <a:srgbClr val="5B9BD5"/>
                        </a:solidFill>
                        <a:prstDash val="solid"/>
                        <a:miter lim="800000"/>
                      </a:ln>
                      <a:effectLst/>
                    </p:spPr>
                  </p:cxnSp>
                  <p:cxnSp>
                    <p:nvCxnSpPr>
                      <p:cNvPr id="37" name="Straight Connector 36"/>
                      <p:cNvCxnSpPr/>
                      <p:nvPr/>
                    </p:nvCxnSpPr>
                    <p:spPr>
                      <a:xfrm>
                        <a:off x="1020726" y="0"/>
                        <a:ext cx="0" cy="2721935"/>
                      </a:xfrm>
                      <a:prstGeom prst="line">
                        <a:avLst/>
                      </a:prstGeom>
                      <a:noFill/>
                      <a:ln w="6350" cap="flat" cmpd="sng" algn="ctr">
                        <a:solidFill>
                          <a:srgbClr val="5B9BD5"/>
                        </a:solidFill>
                        <a:prstDash val="solid"/>
                        <a:miter lim="800000"/>
                      </a:ln>
                      <a:effectLst/>
                    </p:spPr>
                  </p:cxnSp>
                  <p:cxnSp>
                    <p:nvCxnSpPr>
                      <p:cNvPr id="38" name="Straight Connector 37"/>
                      <p:cNvCxnSpPr/>
                      <p:nvPr/>
                    </p:nvCxnSpPr>
                    <p:spPr>
                      <a:xfrm>
                        <a:off x="2009554" y="0"/>
                        <a:ext cx="0" cy="2721935"/>
                      </a:xfrm>
                      <a:prstGeom prst="line">
                        <a:avLst/>
                      </a:prstGeom>
                      <a:noFill/>
                      <a:ln w="6350" cap="flat" cmpd="sng" algn="ctr">
                        <a:solidFill>
                          <a:srgbClr val="5B9BD5"/>
                        </a:solidFill>
                        <a:prstDash val="solid"/>
                        <a:miter lim="800000"/>
                      </a:ln>
                      <a:effectLst/>
                    </p:spPr>
                  </p:cxnSp>
                  <p:cxnSp>
                    <p:nvCxnSpPr>
                      <p:cNvPr id="39" name="Straight Connector 38"/>
                      <p:cNvCxnSpPr/>
                      <p:nvPr/>
                    </p:nvCxnSpPr>
                    <p:spPr>
                      <a:xfrm>
                        <a:off x="2998382" y="0"/>
                        <a:ext cx="0" cy="2721935"/>
                      </a:xfrm>
                      <a:prstGeom prst="line">
                        <a:avLst/>
                      </a:prstGeom>
                      <a:noFill/>
                      <a:ln w="6350" cap="flat" cmpd="sng" algn="ctr">
                        <a:solidFill>
                          <a:srgbClr val="5B9BD5"/>
                        </a:solidFill>
                        <a:prstDash val="solid"/>
                        <a:miter lim="800000"/>
                      </a:ln>
                      <a:effectLst/>
                    </p:spPr>
                  </p:cxnSp>
                  <p:cxnSp>
                    <p:nvCxnSpPr>
                      <p:cNvPr id="40" name="Straight Connector 39"/>
                      <p:cNvCxnSpPr/>
                      <p:nvPr/>
                    </p:nvCxnSpPr>
                    <p:spPr>
                      <a:xfrm>
                        <a:off x="4019107" y="0"/>
                        <a:ext cx="0" cy="2721935"/>
                      </a:xfrm>
                      <a:prstGeom prst="line">
                        <a:avLst/>
                      </a:prstGeom>
                      <a:noFill/>
                      <a:ln w="6350" cap="flat" cmpd="sng" algn="ctr">
                        <a:solidFill>
                          <a:srgbClr val="5B9BD5"/>
                        </a:solidFill>
                        <a:prstDash val="solid"/>
                        <a:miter lim="800000"/>
                      </a:ln>
                      <a:effectLst/>
                    </p:spPr>
                  </p:cxnSp>
                </p:grpSp>
                <p:sp>
                  <p:nvSpPr>
                    <p:cNvPr id="29" name="Rectangle 28"/>
                    <p:cNvSpPr/>
                    <p:nvPr/>
                  </p:nvSpPr>
                  <p:spPr>
                    <a:xfrm>
                      <a:off x="0" y="795646"/>
                      <a:ext cx="1648047" cy="244549"/>
                    </a:xfrm>
                    <a:prstGeom prst="rect">
                      <a:avLst/>
                    </a:prstGeom>
                    <a:solidFill>
                      <a:srgbClr val="FFCCFF"/>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sz="1300" b="1" kern="0" dirty="0" smtClean="0">
                          <a:solidFill>
                            <a:srgbClr val="000000"/>
                          </a:solidFill>
                          <a:effectLst>
                            <a:outerShdw blurRad="38100" dist="19050" dir="2700000" algn="tl">
                              <a:sysClr val="windowText" lastClr="000000">
                                <a:alpha val="40000"/>
                              </a:sysClr>
                            </a:outerShdw>
                          </a:effectLst>
                          <a:latin typeface="Times New Roman" panose="02020603050405020304" pitchFamily="18" charset="0"/>
                          <a:ea typeface="Calibri" panose="020F0502020204030204" pitchFamily="34" charset="0"/>
                        </a:rPr>
                        <a:t>Үйлдвэрлэл</a:t>
                      </a:r>
                      <a:r>
                        <a:rPr kumimoji="0" lang="en-US" sz="1300" b="1" i="0" u="none" strike="noStrike" kern="0" cap="none" spc="0" normalizeH="0" baseline="0" noProof="0" dirty="0" smtClean="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 (</a:t>
                      </a:r>
                      <a:r>
                        <a:rPr lang="mn-MN" sz="1300" b="1" kern="0" dirty="0" smtClean="0">
                          <a:solidFill>
                            <a:srgbClr val="000000"/>
                          </a:solidFill>
                          <a:effectLst>
                            <a:outerShdw blurRad="38100" dist="19050" dir="2700000" algn="tl">
                              <a:sysClr val="windowText" lastClr="000000">
                                <a:alpha val="40000"/>
                              </a:sysClr>
                            </a:outerShdw>
                          </a:effectLst>
                          <a:latin typeface="Times New Roman" panose="02020603050405020304" pitchFamily="18" charset="0"/>
                          <a:ea typeface="Calibri" panose="020F0502020204030204" pitchFamily="34" charset="0"/>
                        </a:rPr>
                        <a:t>Орц</a:t>
                      </a:r>
                      <a:r>
                        <a:rPr kumimoji="0" lang="en-US" sz="1300" b="1" i="0" u="none" strike="noStrike" kern="0" cap="none" spc="0" normalizeH="0" baseline="0" noProof="0" dirty="0" smtClean="0">
                          <a:ln>
                            <a:noFill/>
                          </a:ln>
                          <a:solidFill>
                            <a:srgbClr val="000000"/>
                          </a:solidFill>
                          <a:effectLst>
                            <a:outerShdw blurRad="38100" dist="19050" dir="2700000" algn="tl">
                              <a:sysClr val="windowText" lastClr="000000">
                                <a:alpha val="40000"/>
                              </a:sysClr>
                            </a:outerShdw>
                          </a:effectLst>
                          <a:uLnTx/>
                          <a:uFillTx/>
                          <a:latin typeface="Times New Roman" panose="02020603050405020304" pitchFamily="18" charset="0"/>
                          <a:ea typeface="Calibri" panose="020F0502020204030204" pitchFamily="34" charset="0"/>
                        </a:rPr>
                        <a:t>)</a:t>
                      </a:r>
                      <a:endParaRPr kumimoji="0" lang="en-US" sz="1300" b="1"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endParaRPr>
                    </a:p>
                  </p:txBody>
                </p:sp>
                <p:sp>
                  <p:nvSpPr>
                    <p:cNvPr id="30" name="Rectangle 29"/>
                    <p:cNvSpPr/>
                    <p:nvPr/>
                  </p:nvSpPr>
                  <p:spPr>
                    <a:xfrm>
                      <a:off x="0" y="1056904"/>
                      <a:ext cx="966470" cy="1651000"/>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mn-MN" sz="1400" b="1" u="sng" kern="0" dirty="0" smtClean="0">
                          <a:solidFill>
                            <a:sysClr val="windowText" lastClr="000000"/>
                          </a:solidFill>
                          <a:latin typeface="Times New Roman" panose="02020603050405020304" pitchFamily="18" charset="0"/>
                          <a:ea typeface="Calibri" panose="020F0502020204030204" pitchFamily="34" charset="0"/>
                        </a:rPr>
                        <a:t>Үйлдвэрлэлт</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noProof="0" dirty="0" smtClean="0">
                          <a:solidFill>
                            <a:sysClr val="windowText" lastClr="000000"/>
                          </a:solidFill>
                          <a:latin typeface="Times New Roman" panose="02020603050405020304" pitchFamily="18" charset="0"/>
                          <a:ea typeface="Calibri" panose="020F0502020204030204" pitchFamily="34" charset="0"/>
                        </a:rPr>
                        <a:t>Хөрс бэлтгэлт</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Тариалалт</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Услалт</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Бордолт</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Хураалт</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31" name="Rectangle 30"/>
                    <p:cNvSpPr/>
                    <p:nvPr/>
                  </p:nvSpPr>
                  <p:spPr>
                    <a:xfrm>
                      <a:off x="1056904" y="1068779"/>
                      <a:ext cx="966470" cy="1651000"/>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mn-MN" sz="1400" b="1" u="sng" kern="0" dirty="0" smtClean="0">
                          <a:solidFill>
                            <a:sysClr val="windowText" lastClr="000000"/>
                          </a:solidFill>
                          <a:latin typeface="Times New Roman" panose="02020603050405020304" pitchFamily="18" charset="0"/>
                          <a:ea typeface="Calibri" panose="020F0502020204030204" pitchFamily="34" charset="0"/>
                        </a:rPr>
                        <a:t>Боловсруулалт</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Ялгалт, цэвэрлэлт</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Ангилалт</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Ариутгал</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Савлалт</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57150" marR="0" lvl="0" indent="0" algn="l" defTabSz="91440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32" name="Rectangle 31"/>
                    <p:cNvSpPr/>
                    <p:nvPr/>
                  </p:nvSpPr>
                  <p:spPr>
                    <a:xfrm>
                      <a:off x="2090057" y="1092530"/>
                      <a:ext cx="966470" cy="1651000"/>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mn-MN" sz="1400" b="1" u="sng" kern="0" dirty="0" smtClean="0">
                          <a:solidFill>
                            <a:sysClr val="windowText" lastClr="000000"/>
                          </a:solidFill>
                          <a:latin typeface="Times New Roman" panose="02020603050405020304" pitchFamily="18" charset="0"/>
                          <a:ea typeface="Calibri" panose="020F0502020204030204" pitchFamily="34" charset="0"/>
                        </a:rPr>
                        <a:t>Тээвэрлэлт</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mn-MN"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rPr>
                        <a:t>Дотоод</a:t>
                      </a:r>
                      <a:r>
                        <a:rPr kumimoji="0" lang="mn-MN" sz="1400" b="1" i="0" u="none" strike="noStrike" kern="0" cap="none" spc="0" normalizeH="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rPr>
                        <a:t> зах зээл</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Гадаад зах зээл</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Агуулах </a:t>
                      </a:r>
                      <a:endPar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R="0" lvl="0" algn="l" defTabSz="914400" eaLnBrk="1" fontAlgn="auto" latinLnBrk="0" hangingPunct="1">
                        <a:lnSpc>
                          <a:spcPct val="100000"/>
                        </a:lnSpc>
                        <a:spcBef>
                          <a:spcPts val="0"/>
                        </a:spcBef>
                        <a:spcAft>
                          <a:spcPts val="0"/>
                        </a:spcAft>
                        <a:buClrTx/>
                        <a:buSzTx/>
                        <a:tabLst/>
                        <a:defRPr/>
                      </a:pP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rPr>
                        <a:t> </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33" name="Rectangle 32"/>
                    <p:cNvSpPr/>
                    <p:nvPr/>
                  </p:nvSpPr>
                  <p:spPr>
                    <a:xfrm>
                      <a:off x="3123210" y="1105417"/>
                      <a:ext cx="966470" cy="1651000"/>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mn-MN" sz="1400" b="1" u="sng" kern="0" dirty="0" smtClean="0">
                          <a:solidFill>
                            <a:sysClr val="windowText" lastClr="000000"/>
                          </a:solidFill>
                          <a:latin typeface="Times New Roman" panose="02020603050405020304" pitchFamily="18" charset="0"/>
                          <a:ea typeface="Calibri" panose="020F0502020204030204" pitchFamily="34" charset="0"/>
                        </a:rPr>
                        <a:t>Хуваарилалт</a:t>
                      </a:r>
                      <a:r>
                        <a:rPr lang="mn-MN" sz="1400" b="1" kern="0" dirty="0" smtClean="0">
                          <a:solidFill>
                            <a:sysClr val="windowText" lastClr="000000"/>
                          </a:solidFill>
                          <a:latin typeface="Times New Roman" panose="02020603050405020304" pitchFamily="18" charset="0"/>
                          <a:ea typeface="Calibri" panose="020F0502020204030204" pitchFamily="34" charset="0"/>
                        </a:rPr>
                        <a:t> </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Гэрээний дагуу хуваарилах</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Ложистик зохицуулалт</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34" name="Rectangle 33"/>
                    <p:cNvSpPr/>
                    <p:nvPr/>
                  </p:nvSpPr>
                  <p:spPr>
                    <a:xfrm>
                      <a:off x="4168239" y="1140031"/>
                      <a:ext cx="966470" cy="1651000"/>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mn-MN" sz="1400" b="1" u="sng" kern="0" dirty="0" smtClean="0">
                          <a:solidFill>
                            <a:sysClr val="windowText" lastClr="000000"/>
                          </a:solidFill>
                          <a:latin typeface="Times New Roman" panose="02020603050405020304" pitchFamily="18" charset="0"/>
                          <a:ea typeface="Calibri" panose="020F0502020204030204" pitchFamily="34" charset="0"/>
                        </a:rPr>
                        <a:t>Борлуулалт</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noProof="0" dirty="0" smtClean="0">
                          <a:solidFill>
                            <a:sysClr val="windowText" lastClr="000000"/>
                          </a:solidFill>
                          <a:latin typeface="Times New Roman" panose="02020603050405020304" pitchFamily="18" charset="0"/>
                          <a:ea typeface="Calibri" panose="020F0502020204030204" pitchFamily="34" charset="0"/>
                        </a:rPr>
                        <a:t>Чанарын баталгаатай</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Хүргэлт, түгээлт</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Бүтээгдэхүүн шинэчлэл</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Бусад</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35" name="Rectangle 34"/>
                    <p:cNvSpPr/>
                    <p:nvPr/>
                  </p:nvSpPr>
                  <p:spPr>
                    <a:xfrm>
                      <a:off x="5225142" y="1128156"/>
                      <a:ext cx="966470" cy="1651000"/>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mn-MN" sz="1400" b="1" u="sng" kern="0" dirty="0" smtClean="0">
                          <a:solidFill>
                            <a:sysClr val="windowText" lastClr="000000"/>
                          </a:solidFill>
                          <a:latin typeface="Times New Roman" panose="02020603050405020304" pitchFamily="18" charset="0"/>
                          <a:ea typeface="Calibri" panose="020F0502020204030204" pitchFamily="34" charset="0"/>
                        </a:rPr>
                        <a:t>Хэрэглэгч</a:t>
                      </a:r>
                      <a:r>
                        <a:rPr kumimoji="0" lang="en-US" sz="1400" b="1" i="0" u="sng"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rPr>
                        <a:t> </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Эцсийн бүтээгдэхүүн худалдан авагч</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algn="l"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ysClr val="windowText" lastClr="000000"/>
                          </a:solidFill>
                          <a:latin typeface="Times New Roman" panose="02020603050405020304" pitchFamily="18" charset="0"/>
                          <a:ea typeface="Calibri" panose="020F0502020204030204" pitchFamily="34" charset="0"/>
                        </a:rPr>
                        <a:t>Хот, хөдөө-гийн худал-дан авагч</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p>
                  </p:txBody>
                </p:sp>
              </p:grpSp>
              <p:grpSp>
                <p:nvGrpSpPr>
                  <p:cNvPr id="21" name="Group 20"/>
                  <p:cNvGrpSpPr/>
                  <p:nvPr/>
                </p:nvGrpSpPr>
                <p:grpSpPr>
                  <a:xfrm>
                    <a:off x="0" y="23750"/>
                    <a:ext cx="6234432" cy="735965"/>
                    <a:chOff x="0" y="0"/>
                    <a:chExt cx="6575365" cy="407053"/>
                  </a:xfrm>
                </p:grpSpPr>
                <p:sp>
                  <p:nvSpPr>
                    <p:cNvPr id="22" name="Pentagon 21"/>
                    <p:cNvSpPr/>
                    <p:nvPr/>
                  </p:nvSpPr>
                  <p:spPr>
                    <a:xfrm>
                      <a:off x="0" y="0"/>
                      <a:ext cx="1020445" cy="393065"/>
                    </a:xfrm>
                    <a:prstGeom prst="homePlate">
                      <a:avLst/>
                    </a:prstGeom>
                    <a:solidFill>
                      <a:srgbClr val="5B9BD5">
                        <a:lumMod val="20000"/>
                        <a:lumOff val="80000"/>
                      </a:srgbClr>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sz="1600" b="1" kern="0" noProof="0" dirty="0" smtClean="0">
                          <a:solidFill>
                            <a:srgbClr val="000000"/>
                          </a:solidFill>
                          <a:latin typeface="Times New Roman" panose="02020603050405020304" pitchFamily="18" charset="0"/>
                          <a:ea typeface="Calibri" panose="020F0502020204030204" pitchFamily="34" charset="0"/>
                        </a:rPr>
                        <a:t>Үйлдвэрлэлт</a:t>
                      </a:r>
                      <a:endParaRPr kumimoji="0" lang="en-US" sz="1600" b="1"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endParaRPr>
                    </a:p>
                  </p:txBody>
                </p:sp>
                <p:sp>
                  <p:nvSpPr>
                    <p:cNvPr id="23" name="Pentagon 22"/>
                    <p:cNvSpPr/>
                    <p:nvPr/>
                  </p:nvSpPr>
                  <p:spPr>
                    <a:xfrm>
                      <a:off x="1132764" y="0"/>
                      <a:ext cx="1020726" cy="393405"/>
                    </a:xfrm>
                    <a:prstGeom prst="homePlate">
                      <a:avLst/>
                    </a:prstGeom>
                    <a:solidFill>
                      <a:srgbClr val="5B9BD5">
                        <a:lumMod val="20000"/>
                        <a:lumOff val="80000"/>
                      </a:srgbClr>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sz="1600" b="1" kern="0" noProof="0" dirty="0" smtClean="0">
                          <a:solidFill>
                            <a:srgbClr val="000000"/>
                          </a:solidFill>
                          <a:latin typeface="Times New Roman" panose="02020603050405020304" pitchFamily="18" charset="0"/>
                          <a:ea typeface="Calibri" panose="020F0502020204030204" pitchFamily="34" charset="0"/>
                        </a:rPr>
                        <a:t>Боловсруу</a:t>
                      </a:r>
                      <a:r>
                        <a:rPr lang="mn-MN" sz="1600" b="1" kern="0" dirty="0">
                          <a:solidFill>
                            <a:srgbClr val="000000"/>
                          </a:solidFill>
                          <a:latin typeface="Times New Roman" panose="02020603050405020304" pitchFamily="18" charset="0"/>
                          <a:ea typeface="Calibri" panose="020F0502020204030204" pitchFamily="34" charset="0"/>
                        </a:rPr>
                        <a:t>-</a:t>
                      </a:r>
                      <a:r>
                        <a:rPr lang="mn-MN" sz="1600" b="1" kern="0" noProof="0" dirty="0" smtClean="0">
                          <a:solidFill>
                            <a:srgbClr val="000000"/>
                          </a:solidFill>
                          <a:latin typeface="Times New Roman" panose="02020603050405020304" pitchFamily="18" charset="0"/>
                          <a:ea typeface="Calibri" panose="020F0502020204030204" pitchFamily="34" charset="0"/>
                        </a:rPr>
                        <a:t>лалт</a:t>
                      </a:r>
                      <a:endParaRPr kumimoji="0" lang="en-US" sz="1600" b="1"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endParaRPr>
                    </a:p>
                  </p:txBody>
                </p:sp>
                <p:sp>
                  <p:nvSpPr>
                    <p:cNvPr id="24" name="Pentagon 23"/>
                    <p:cNvSpPr/>
                    <p:nvPr/>
                  </p:nvSpPr>
                  <p:spPr>
                    <a:xfrm>
                      <a:off x="2224585" y="0"/>
                      <a:ext cx="1020726" cy="393405"/>
                    </a:xfrm>
                    <a:prstGeom prst="homePlate">
                      <a:avLst/>
                    </a:prstGeom>
                    <a:solidFill>
                      <a:srgbClr val="5B9BD5">
                        <a:lumMod val="20000"/>
                        <a:lumOff val="80000"/>
                      </a:srgbClr>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sz="1600" b="1" kern="0" dirty="0" smtClean="0">
                          <a:solidFill>
                            <a:srgbClr val="000000"/>
                          </a:solidFill>
                          <a:latin typeface="Times New Roman" panose="02020603050405020304" pitchFamily="18" charset="0"/>
                          <a:ea typeface="Calibri" panose="020F0502020204030204" pitchFamily="34" charset="0"/>
                        </a:rPr>
                        <a:t>Тээвэрлэлт</a:t>
                      </a:r>
                      <a:endParaRPr kumimoji="0" lang="en-US" sz="1600" b="1"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endParaRPr>
                    </a:p>
                  </p:txBody>
                </p:sp>
                <p:sp>
                  <p:nvSpPr>
                    <p:cNvPr id="25" name="Pentagon 24"/>
                    <p:cNvSpPr/>
                    <p:nvPr/>
                  </p:nvSpPr>
                  <p:spPr>
                    <a:xfrm>
                      <a:off x="3316406" y="6382"/>
                      <a:ext cx="1020726" cy="393405"/>
                    </a:xfrm>
                    <a:prstGeom prst="homePlate">
                      <a:avLst/>
                    </a:prstGeom>
                    <a:solidFill>
                      <a:srgbClr val="5B9BD5">
                        <a:lumMod val="20000"/>
                        <a:lumOff val="80000"/>
                      </a:srgbClr>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b="1" kern="0" dirty="0" smtClean="0">
                          <a:solidFill>
                            <a:srgbClr val="000000"/>
                          </a:solidFill>
                          <a:latin typeface="Times New Roman" panose="02020603050405020304" pitchFamily="18" charset="0"/>
                          <a:ea typeface="Calibri" panose="020F0502020204030204" pitchFamily="34" charset="0"/>
                        </a:rPr>
                        <a:t>Хуваари-лалт</a:t>
                      </a:r>
                      <a:endParaRPr kumimoji="0" lang="en-US" b="1"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endParaRPr>
                    </a:p>
                  </p:txBody>
                </p:sp>
                <p:sp>
                  <p:nvSpPr>
                    <p:cNvPr id="26" name="Pentagon 25"/>
                    <p:cNvSpPr/>
                    <p:nvPr/>
                  </p:nvSpPr>
                  <p:spPr>
                    <a:xfrm>
                      <a:off x="4449170" y="13648"/>
                      <a:ext cx="1020726" cy="393405"/>
                    </a:xfrm>
                    <a:prstGeom prst="homePlate">
                      <a:avLst/>
                    </a:prstGeom>
                    <a:solidFill>
                      <a:srgbClr val="5B9BD5">
                        <a:lumMod val="20000"/>
                        <a:lumOff val="80000"/>
                      </a:srgbClr>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sz="1600" b="1" kern="0" noProof="0" dirty="0" smtClean="0">
                          <a:solidFill>
                            <a:srgbClr val="000000"/>
                          </a:solidFill>
                          <a:latin typeface="Times New Roman" panose="02020603050405020304" pitchFamily="18" charset="0"/>
                          <a:ea typeface="Calibri" panose="020F0502020204030204" pitchFamily="34" charset="0"/>
                        </a:rPr>
                        <a:t>Борлуулалт</a:t>
                      </a:r>
                      <a:endParaRPr kumimoji="0" lang="en-US" sz="1600" b="1"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endParaRPr>
                    </a:p>
                  </p:txBody>
                </p:sp>
                <p:sp>
                  <p:nvSpPr>
                    <p:cNvPr id="27" name="Pentagon 26"/>
                    <p:cNvSpPr/>
                    <p:nvPr/>
                  </p:nvSpPr>
                  <p:spPr>
                    <a:xfrm>
                      <a:off x="5554639" y="13648"/>
                      <a:ext cx="1020726" cy="393405"/>
                    </a:xfrm>
                    <a:prstGeom prst="homePlate">
                      <a:avLst/>
                    </a:prstGeom>
                    <a:solidFill>
                      <a:srgbClr val="5B9BD5">
                        <a:lumMod val="20000"/>
                        <a:lumOff val="80000"/>
                      </a:srgbClr>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sz="1600" b="1" kern="0" dirty="0">
                          <a:solidFill>
                            <a:srgbClr val="000000"/>
                          </a:solidFill>
                          <a:latin typeface="Times New Roman" panose="02020603050405020304" pitchFamily="18" charset="0"/>
                          <a:ea typeface="Calibri" panose="020F0502020204030204" pitchFamily="34" charset="0"/>
                        </a:rPr>
                        <a:t>Х</a:t>
                      </a:r>
                      <a:r>
                        <a:rPr lang="mn-MN" sz="1600" b="1" kern="0" dirty="0" smtClean="0">
                          <a:solidFill>
                            <a:srgbClr val="000000"/>
                          </a:solidFill>
                          <a:latin typeface="Times New Roman" panose="02020603050405020304" pitchFamily="18" charset="0"/>
                          <a:ea typeface="Calibri" panose="020F0502020204030204" pitchFamily="34" charset="0"/>
                        </a:rPr>
                        <a:t>эрэглэгч</a:t>
                      </a:r>
                      <a:endParaRPr kumimoji="0" lang="en-US" sz="1600" b="1"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endParaRPr>
                    </a:p>
                  </p:txBody>
                </p:sp>
              </p:grpSp>
            </p:grpSp>
            <p:sp>
              <p:nvSpPr>
                <p:cNvPr id="19" name="Rectangle 18"/>
                <p:cNvSpPr/>
                <p:nvPr/>
              </p:nvSpPr>
              <p:spPr>
                <a:xfrm>
                  <a:off x="0" y="2719448"/>
                  <a:ext cx="6377049" cy="320633"/>
                </a:xfrm>
                <a:prstGeom prst="rect">
                  <a:avLst/>
                </a:prstGeom>
                <a:solidFill>
                  <a:srgbClr val="FFCC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sz="1400" b="1" kern="0"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Технологи</a:t>
                  </a:r>
                  <a:r>
                    <a:rPr kumimoji="0" lang="mn-MN" sz="1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rPr>
                    <a:t> </a:t>
                  </a:r>
                  <a:r>
                    <a:rPr kumimoji="0" lang="en-US" sz="1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rPr>
                    <a:t>(</a:t>
                  </a:r>
                  <a:r>
                    <a:rPr lang="mn-MN" sz="1400" b="1" kern="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г</a:t>
                  </a:r>
                  <a:r>
                    <a:rPr kumimoji="0" lang="mn-MN" sz="1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rPr>
                    <a:t>а-гийн</a:t>
                  </a:r>
                  <a:r>
                    <a:rPr kumimoji="0" lang="mn-MN" sz="1400" b="1" i="0" u="none" strike="noStrike" kern="0" cap="none" spc="0" normalizeH="0" noProof="0" dirty="0" smtClean="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rPr>
                    <a:t> ургац нэмэгдүүлэх, хураалтын дараах боловсруулалт, хадгалалт, тээвэрлэлт, чанар, үр ашиг</a:t>
                  </a:r>
                  <a:r>
                    <a:rPr kumimoji="0" lang="en-US" sz="1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rPr>
                    <a:t>)</a:t>
                  </a:r>
                  <a:endParaRPr kumimoji="0" lang="en-US" sz="1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endParaRPr>
                </a:p>
              </p:txBody>
            </p:sp>
          </p:grpSp>
          <p:sp>
            <p:nvSpPr>
              <p:cNvPr id="14" name="Isosceles Triangle 13"/>
              <p:cNvSpPr/>
              <p:nvPr/>
            </p:nvSpPr>
            <p:spPr>
              <a:xfrm>
                <a:off x="2211572" y="3069191"/>
                <a:ext cx="1944849" cy="213756"/>
              </a:xfrm>
              <a:prstGeom prst="triangl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a:ln>
                    <a:noFill/>
                  </a:ln>
                  <a:solidFill>
                    <a:sysClr val="window" lastClr="FFFFFF"/>
                  </a:solidFill>
                  <a:effectLst/>
                  <a:uLnTx/>
                  <a:uFillTx/>
                  <a:latin typeface="Calibri" panose="020F0502020204030204"/>
                </a:endParaRPr>
              </a:p>
            </p:txBody>
          </p:sp>
          <p:grpSp>
            <p:nvGrpSpPr>
              <p:cNvPr id="15" name="Group 14"/>
              <p:cNvGrpSpPr/>
              <p:nvPr/>
            </p:nvGrpSpPr>
            <p:grpSpPr>
              <a:xfrm>
                <a:off x="0" y="3432994"/>
                <a:ext cx="6388546" cy="1372016"/>
                <a:chOff x="0" y="30575"/>
                <a:chExt cx="6388546" cy="1372016"/>
              </a:xfrm>
            </p:grpSpPr>
            <p:sp>
              <p:nvSpPr>
                <p:cNvPr id="16" name="Rectangle 15"/>
                <p:cNvSpPr/>
                <p:nvPr/>
              </p:nvSpPr>
              <p:spPr>
                <a:xfrm>
                  <a:off x="0" y="30575"/>
                  <a:ext cx="6388546" cy="1315731"/>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sz="1400" b="1" kern="0" dirty="0" smtClean="0">
                      <a:solidFill>
                        <a:srgbClr val="1F4E79"/>
                      </a:solidFill>
                      <a:effectLst>
                        <a:outerShdw blurRad="63500" dist="50800" dir="2700000" sx="0" sy="0">
                          <a:srgbClr val="000000">
                            <a:alpha val="50000"/>
                          </a:srgbClr>
                        </a:outerShdw>
                      </a:effectLst>
                      <a:latin typeface="Times New Roman" panose="02020603050405020304" pitchFamily="18" charset="0"/>
                      <a:ea typeface="Calibri" panose="020F0502020204030204" pitchFamily="34" charset="0"/>
                    </a:rPr>
                    <a:t>ХАА-н бүтээгдэхүүний үнэ цэнийн сүлжээг боловсронгуй болгоход санхүүгийн дэмжлэг чухал гэдгийг санхүүгийн байгууллагууд мэдэрч анхаарлаа хандуулна.</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114300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p>
              </p:txBody>
            </p:sp>
            <p:sp>
              <p:nvSpPr>
                <p:cNvPr id="17" name="Double Brace 16"/>
                <p:cNvSpPr/>
                <p:nvPr/>
              </p:nvSpPr>
              <p:spPr>
                <a:xfrm>
                  <a:off x="0" y="339336"/>
                  <a:ext cx="6388546" cy="1063255"/>
                </a:xfrm>
                <a:prstGeom prst="bracePair">
                  <a:avLst/>
                </a:prstGeom>
                <a:noFill/>
                <a:ln w="6350" cap="flat" cmpd="sng" algn="ctr">
                  <a:solidFill>
                    <a:srgbClr val="5B9BD5"/>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rgbClr val="002060"/>
                      </a:solidFill>
                      <a:latin typeface="Times New Roman" panose="02020603050405020304" pitchFamily="18" charset="0"/>
                      <a:ea typeface="Calibri" panose="020F0502020204030204" pitchFamily="34" charset="0"/>
                    </a:rPr>
                    <a:t>Богино хугацаат зээл </a:t>
                  </a:r>
                  <a:r>
                    <a:rPr lang="mn-MN" sz="1400" b="1" kern="0" dirty="0" smtClean="0">
                      <a:solidFill>
                        <a:sysClr val="windowText" lastClr="000000"/>
                      </a:solidFill>
                      <a:latin typeface="Times New Roman" panose="02020603050405020304" pitchFamily="18" charset="0"/>
                      <a:ea typeface="Calibri" panose="020F0502020204030204" pitchFamily="34" charset="0"/>
                    </a:rPr>
                    <a:t>- орцод шаардагдах ажлын капитал, мөнгөний урсгалын зохицуулалт, ирээдүйн орлого</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rgbClr val="002060"/>
                      </a:solidFill>
                      <a:latin typeface="Times New Roman" panose="02020603050405020304" pitchFamily="18" charset="0"/>
                      <a:ea typeface="Calibri" panose="020F0502020204030204" pitchFamily="34" charset="0"/>
                    </a:rPr>
                    <a:t>Урт хугацаат зээл </a:t>
                  </a:r>
                  <a:r>
                    <a:rPr lang="mn-MN" sz="1400" b="1" kern="0" dirty="0" smtClean="0">
                      <a:solidFill>
                        <a:sysClr val="windowText" lastClr="000000"/>
                      </a:solidFill>
                      <a:latin typeface="Times New Roman" panose="02020603050405020304" pitchFamily="18" charset="0"/>
                      <a:ea typeface="Calibri" panose="020F0502020204030204" pitchFamily="34" charset="0"/>
                    </a:rPr>
                    <a:t>– үл хөдлөх хөрөнгө, газар эзэмших, түрээслэх, шинэ бүтээгдэхүүн үйлдвэрлэх</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lang="mn-MN" sz="1400" b="1" kern="0" dirty="0" smtClean="0">
                      <a:solidFill>
                        <a:srgbClr val="002060"/>
                      </a:solidFill>
                      <a:latin typeface="Times New Roman" panose="02020603050405020304" pitchFamily="18" charset="0"/>
                      <a:ea typeface="Calibri" panose="020F0502020204030204" pitchFamily="34" charset="0"/>
                    </a:rPr>
                    <a:t>Мөнгө хадгалах, шилжүүлэх үйлчилгээ </a:t>
                  </a:r>
                  <a:r>
                    <a:rPr lang="mn-MN" sz="1400" b="1" kern="0" dirty="0" smtClean="0">
                      <a:solidFill>
                        <a:sysClr val="windowText" lastClr="000000"/>
                      </a:solidFill>
                      <a:latin typeface="Times New Roman" panose="02020603050405020304" pitchFamily="18" charset="0"/>
                      <a:ea typeface="Calibri" panose="020F0502020204030204" pitchFamily="34" charset="0"/>
                    </a:rPr>
                    <a:t>– мөнгөний урсгалын менежмент, эрсдэлийг бууруулах, хөрөнгө оруулалт хийх</a:t>
                  </a:r>
                </a:p>
                <a:p>
                  <a:pPr marL="342900" marR="0" lvl="0" indent="-34290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mn-MN" sz="1400" b="1" i="0" u="none" strike="noStrike" kern="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rPr>
                    <a:t>Даатгал</a:t>
                  </a:r>
                  <a:r>
                    <a:rPr kumimoji="0" lang="mn-MN"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rPr>
                    <a:t> – эрүүл мэнд, амь нас, байгалын эрсдэлийг бууруулах</a:t>
                  </a: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grpSp>
        <p:sp>
          <p:nvSpPr>
            <p:cNvPr id="12" name="Right Arrow 11"/>
            <p:cNvSpPr/>
            <p:nvPr/>
          </p:nvSpPr>
          <p:spPr>
            <a:xfrm>
              <a:off x="-5098" y="4711303"/>
              <a:ext cx="6337005" cy="563407"/>
            </a:xfrm>
            <a:prstGeom prst="rightArrow">
              <a:avLst/>
            </a:prstGeom>
            <a:solidFill>
              <a:sysClr val="window" lastClr="FFFF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mn-MN" sz="1600" b="1" i="1" kern="0" dirty="0" smtClean="0">
                  <a:ln w="9525" cap="rnd" cmpd="sng" algn="ctr">
                    <a:solidFill>
                      <a:srgbClr val="2E75B6"/>
                    </a:solidFill>
                    <a:prstDash val="solid"/>
                    <a:bevel/>
                  </a:ln>
                  <a:solidFill>
                    <a:sysClr val="windowText" lastClr="000000"/>
                  </a:solidFill>
                  <a:latin typeface="Times New Roman" panose="02020603050405020304" pitchFamily="18" charset="0"/>
                  <a:ea typeface="Calibri" panose="020F0502020204030204" pitchFamily="34" charset="0"/>
                </a:rPr>
                <a:t>ХАА-н бүтээгдэхүүний үнэ цэнийн сүлжээ боловсронгуй болоход санхүүгийн байгууллагын эрсдэл буурдаг.</a:t>
              </a:r>
              <a:endParaRPr kumimoji="0" lang="en-US"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sp>
        <p:nvSpPr>
          <p:cNvPr id="42" name="TextBox 41"/>
          <p:cNvSpPr txBox="1"/>
          <p:nvPr/>
        </p:nvSpPr>
        <p:spPr>
          <a:xfrm>
            <a:off x="1094704" y="103028"/>
            <a:ext cx="10895069" cy="738664"/>
          </a:xfrm>
          <a:prstGeom prst="rect">
            <a:avLst/>
          </a:prstGeom>
          <a:noFill/>
        </p:spPr>
        <p:txBody>
          <a:bodyPr wrap="square" rtlCol="0">
            <a:spAutoFit/>
          </a:bodyPr>
          <a:lstStyle/>
          <a:p>
            <a:pPr algn="ctr"/>
            <a:r>
              <a:rPr lang="mn-MN" sz="2400" b="1" dirty="0" smtClean="0">
                <a:latin typeface="Times New Roman" panose="02020603050405020304" pitchFamily="18" charset="0"/>
                <a:cs typeface="Times New Roman" panose="02020603050405020304" pitchFamily="18" charset="0"/>
              </a:rPr>
              <a:t>ХАА-н санхүүжилт ба үнэ цэнийн сүлжээний хоорондын хамаарал</a:t>
            </a:r>
          </a:p>
          <a:p>
            <a:pPr algn="ctr"/>
            <a:r>
              <a:rPr lang="en-US" dirty="0" smtClean="0">
                <a:latin typeface="Times New Roman" panose="02020603050405020304" pitchFamily="18" charset="0"/>
                <a:cs typeface="Times New Roman" panose="02020603050405020304" pitchFamily="18" charset="0"/>
              </a:rPr>
              <a:t>(</a:t>
            </a:r>
            <a:r>
              <a:rPr lang="mn-MN" dirty="0" smtClean="0">
                <a:latin typeface="Times New Roman" panose="02020603050405020304" pitchFamily="18" charset="0"/>
                <a:cs typeface="Times New Roman" panose="02020603050405020304" pitchFamily="18" charset="0"/>
              </a:rPr>
              <a:t>ХАА-н бүх төрлийн бүтээгдэхүүн, түүхий эд</a:t>
            </a:r>
            <a:r>
              <a:rPr lang="en-US"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221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grpSp>
        <p:nvGrpSpPr>
          <p:cNvPr id="3" name="Group 2"/>
          <p:cNvGrpSpPr/>
          <p:nvPr/>
        </p:nvGrpSpPr>
        <p:grpSpPr>
          <a:xfrm>
            <a:off x="1197737" y="991673"/>
            <a:ext cx="10856888" cy="5756790"/>
            <a:chOff x="0" y="1"/>
            <a:chExt cx="6638925" cy="4805916"/>
          </a:xfrm>
        </p:grpSpPr>
        <p:grpSp>
          <p:nvGrpSpPr>
            <p:cNvPr id="5" name="Group 4"/>
            <p:cNvGrpSpPr/>
            <p:nvPr/>
          </p:nvGrpSpPr>
          <p:grpSpPr>
            <a:xfrm>
              <a:off x="0" y="1"/>
              <a:ext cx="6491605" cy="4240516"/>
              <a:chOff x="0" y="1"/>
              <a:chExt cx="6491605" cy="4240516"/>
            </a:xfrm>
          </p:grpSpPr>
          <p:grpSp>
            <p:nvGrpSpPr>
              <p:cNvPr id="11" name="Group 10"/>
              <p:cNvGrpSpPr/>
              <p:nvPr/>
            </p:nvGrpSpPr>
            <p:grpSpPr>
              <a:xfrm>
                <a:off x="0" y="1"/>
                <a:ext cx="6491605" cy="4240516"/>
                <a:chOff x="0" y="0"/>
                <a:chExt cx="6491726" cy="4241117"/>
              </a:xfrm>
            </p:grpSpPr>
            <p:grpSp>
              <p:nvGrpSpPr>
                <p:cNvPr id="26" name="Group 25"/>
                <p:cNvGrpSpPr/>
                <p:nvPr/>
              </p:nvGrpSpPr>
              <p:grpSpPr>
                <a:xfrm>
                  <a:off x="0" y="0"/>
                  <a:ext cx="6418735" cy="721670"/>
                  <a:chOff x="0" y="0"/>
                  <a:chExt cx="6418735" cy="721670"/>
                </a:xfrm>
              </p:grpSpPr>
              <p:sp>
                <p:nvSpPr>
                  <p:cNvPr id="48" name="Oval 47"/>
                  <p:cNvSpPr/>
                  <p:nvPr/>
                </p:nvSpPr>
                <p:spPr>
                  <a:xfrm>
                    <a:off x="0" y="21265"/>
                    <a:ext cx="1734207" cy="700405"/>
                  </a:xfrm>
                  <a:prstGeom prst="ellipse">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Санхүүгийн</a:t>
                    </a:r>
                    <a:r>
                      <a:rPr kumimoji="0" lang="en-US"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sz="16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байгууллагууд</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49" name="Oval 48"/>
                  <p:cNvSpPr/>
                  <p:nvPr/>
                </p:nvSpPr>
                <p:spPr>
                  <a:xfrm>
                    <a:off x="2420460" y="10633"/>
                    <a:ext cx="1734207" cy="700405"/>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Үнэ цэнийн сүлжээнд оролцогчид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50" name="Oval 49"/>
                  <p:cNvSpPr/>
                  <p:nvPr/>
                </p:nvSpPr>
                <p:spPr>
                  <a:xfrm>
                    <a:off x="4684528" y="0"/>
                    <a:ext cx="1734207" cy="700405"/>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Дэмжих үйлчилгээ </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grpSp>
              <p:nvGrpSpPr>
                <p:cNvPr id="27" name="Group 26"/>
                <p:cNvGrpSpPr/>
                <p:nvPr/>
              </p:nvGrpSpPr>
              <p:grpSpPr>
                <a:xfrm>
                  <a:off x="116958" y="808075"/>
                  <a:ext cx="6374768" cy="3433042"/>
                  <a:chOff x="0" y="0"/>
                  <a:chExt cx="6374768" cy="3433042"/>
                </a:xfrm>
              </p:grpSpPr>
              <p:grpSp>
                <p:nvGrpSpPr>
                  <p:cNvPr id="28" name="Group 27"/>
                  <p:cNvGrpSpPr/>
                  <p:nvPr/>
                </p:nvGrpSpPr>
                <p:grpSpPr>
                  <a:xfrm>
                    <a:off x="4593265" y="42530"/>
                    <a:ext cx="1781503" cy="2694003"/>
                    <a:chOff x="0" y="0"/>
                    <a:chExt cx="1781503" cy="2694003"/>
                  </a:xfrm>
                </p:grpSpPr>
                <p:sp>
                  <p:nvSpPr>
                    <p:cNvPr id="43" name="Rectangle 42"/>
                    <p:cNvSpPr/>
                    <p:nvPr/>
                  </p:nvSpPr>
                  <p:spPr>
                    <a:xfrm>
                      <a:off x="0" y="0"/>
                      <a:ext cx="1781503" cy="2694003"/>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panose="020F0502020204030204"/>
                      </a:endParaRPr>
                    </a:p>
                  </p:txBody>
                </p:sp>
                <p:sp>
                  <p:nvSpPr>
                    <p:cNvPr id="44" name="Rounded Rectangle 43"/>
                    <p:cNvSpPr/>
                    <p:nvPr/>
                  </p:nvSpPr>
                  <p:spPr>
                    <a:xfrm>
                      <a:off x="53163" y="106326"/>
                      <a:ext cx="1637414" cy="563525"/>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Техникийн сургалт</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45" name="Rounded Rectangle 44"/>
                    <p:cNvSpPr/>
                    <p:nvPr/>
                  </p:nvSpPr>
                  <p:spPr>
                    <a:xfrm>
                      <a:off x="53163" y="754912"/>
                      <a:ext cx="1637414" cy="563525"/>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Бизнесийн сургалт</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46" name="Rounded Rectangle 45"/>
                    <p:cNvSpPr/>
                    <p:nvPr/>
                  </p:nvSpPr>
                  <p:spPr>
                    <a:xfrm>
                      <a:off x="63795" y="1392865"/>
                      <a:ext cx="1637414" cy="563525"/>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Төрөлжсөн үйлчилгээ</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47" name="Rounded Rectangle 46"/>
                    <p:cNvSpPr/>
                    <p:nvPr/>
                  </p:nvSpPr>
                  <p:spPr>
                    <a:xfrm>
                      <a:off x="63795" y="2030819"/>
                      <a:ext cx="1637414" cy="563525"/>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Баталгаажуулалт</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grpSp>
                <p:nvGrpSpPr>
                  <p:cNvPr id="29" name="Group 28"/>
                  <p:cNvGrpSpPr/>
                  <p:nvPr/>
                </p:nvGrpSpPr>
                <p:grpSpPr>
                  <a:xfrm>
                    <a:off x="0" y="0"/>
                    <a:ext cx="1781503" cy="2819287"/>
                    <a:chOff x="0" y="0"/>
                    <a:chExt cx="1781503" cy="2819287"/>
                  </a:xfrm>
                </p:grpSpPr>
                <p:sp>
                  <p:nvSpPr>
                    <p:cNvPr id="37" name="Rectangle 36"/>
                    <p:cNvSpPr/>
                    <p:nvPr/>
                  </p:nvSpPr>
                  <p:spPr>
                    <a:xfrm>
                      <a:off x="0" y="0"/>
                      <a:ext cx="1781503" cy="2819287"/>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8" name="Rounded Rectangle 37"/>
                    <p:cNvSpPr/>
                    <p:nvPr/>
                  </p:nvSpPr>
                  <p:spPr>
                    <a:xfrm>
                      <a:off x="53163" y="23574"/>
                      <a:ext cx="1637414" cy="382955"/>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Банкууд </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39" name="Rounded Rectangle 38"/>
                    <p:cNvSpPr/>
                    <p:nvPr/>
                  </p:nvSpPr>
                  <p:spPr>
                    <a:xfrm>
                      <a:off x="53163" y="489281"/>
                      <a:ext cx="1637414" cy="530118"/>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Банк бус санхүүгийн байгууллагууд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40" name="Rounded Rectangle 39"/>
                    <p:cNvSpPr/>
                    <p:nvPr/>
                  </p:nvSpPr>
                  <p:spPr>
                    <a:xfrm>
                      <a:off x="53163" y="1148596"/>
                      <a:ext cx="1637414" cy="553518"/>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Хувийн хөрөнгө оруулагчид, сангууд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41" name="Rounded Rectangle 40"/>
                    <p:cNvSpPr/>
                    <p:nvPr/>
                  </p:nvSpPr>
                  <p:spPr>
                    <a:xfrm>
                      <a:off x="53163" y="1823932"/>
                      <a:ext cx="1637414" cy="354013"/>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Хоршоод, холбоод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42" name="Rounded Rectangle 41"/>
                    <p:cNvSpPr/>
                    <p:nvPr/>
                  </p:nvSpPr>
                  <p:spPr>
                    <a:xfrm>
                      <a:off x="64903" y="2323337"/>
                      <a:ext cx="1637414" cy="406297"/>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Орон нутгийн байгууллагууд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grpSp>
                <p:nvGrpSpPr>
                  <p:cNvPr id="30" name="Group 29"/>
                  <p:cNvGrpSpPr/>
                  <p:nvPr/>
                </p:nvGrpSpPr>
                <p:grpSpPr>
                  <a:xfrm>
                    <a:off x="2296633" y="42530"/>
                    <a:ext cx="1781503" cy="3390512"/>
                    <a:chOff x="0" y="0"/>
                    <a:chExt cx="1781503" cy="3390512"/>
                  </a:xfrm>
                </p:grpSpPr>
                <p:sp>
                  <p:nvSpPr>
                    <p:cNvPr id="31" name="Rectangle 30"/>
                    <p:cNvSpPr/>
                    <p:nvPr/>
                  </p:nvSpPr>
                  <p:spPr>
                    <a:xfrm>
                      <a:off x="0" y="0"/>
                      <a:ext cx="1781503" cy="3390512"/>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panose="020F0502020204030204"/>
                      </a:endParaRPr>
                    </a:p>
                  </p:txBody>
                </p:sp>
                <p:sp>
                  <p:nvSpPr>
                    <p:cNvPr id="32" name="Rounded Rectangle 31"/>
                    <p:cNvSpPr/>
                    <p:nvPr/>
                  </p:nvSpPr>
                  <p:spPr>
                    <a:xfrm>
                      <a:off x="53117" y="106190"/>
                      <a:ext cx="1637414" cy="340561"/>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Экспортлогчид, бөөний худалдаачид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33" name="Rounded Rectangle 32"/>
                    <p:cNvSpPr/>
                    <p:nvPr/>
                  </p:nvSpPr>
                  <p:spPr>
                    <a:xfrm>
                      <a:off x="63795" y="652751"/>
                      <a:ext cx="1637414" cy="351152"/>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Боло</a:t>
                      </a:r>
                      <a:r>
                        <a:rPr kumimoji="0" lang="mn-MN"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в</a:t>
                      </a: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сруулагчид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34" name="Rounded Rectangle 33"/>
                    <p:cNvSpPr/>
                    <p:nvPr/>
                  </p:nvSpPr>
                  <p:spPr>
                    <a:xfrm>
                      <a:off x="315705" y="1925196"/>
                      <a:ext cx="1073908" cy="375727"/>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ea typeface="Calibri" panose="020F0502020204030204" pitchFamily="34" charset="0"/>
                        </a:rPr>
                        <a:t>Үйлдвэрлэгчид</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35" name="Rounded Rectangle 34"/>
                    <p:cNvSpPr/>
                    <p:nvPr/>
                  </p:nvSpPr>
                  <p:spPr>
                    <a:xfrm>
                      <a:off x="63795" y="2540077"/>
                      <a:ext cx="1637414" cy="360806"/>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Малчид, тариаланчид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36" name="Rounded Rectangle 35"/>
                    <p:cNvSpPr/>
                    <p:nvPr/>
                  </p:nvSpPr>
                  <p:spPr>
                    <a:xfrm>
                      <a:off x="74428" y="3099485"/>
                      <a:ext cx="1637414" cy="287617"/>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Орц нийлүүлэгчид</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grpSp>
          </p:grpSp>
          <p:grpSp>
            <p:nvGrpSpPr>
              <p:cNvPr id="12" name="Group 11"/>
              <p:cNvGrpSpPr/>
              <p:nvPr/>
            </p:nvGrpSpPr>
            <p:grpSpPr>
              <a:xfrm>
                <a:off x="2565769" y="1303428"/>
                <a:ext cx="1427642" cy="2651284"/>
                <a:chOff x="-28575" y="-15009"/>
                <a:chExt cx="1427642" cy="2651284"/>
              </a:xfrm>
            </p:grpSpPr>
            <p:grpSp>
              <p:nvGrpSpPr>
                <p:cNvPr id="13" name="Group 12"/>
                <p:cNvGrpSpPr/>
                <p:nvPr/>
              </p:nvGrpSpPr>
              <p:grpSpPr>
                <a:xfrm>
                  <a:off x="-28575" y="-15009"/>
                  <a:ext cx="335370" cy="2651284"/>
                  <a:chOff x="-28575" y="-15009"/>
                  <a:chExt cx="335370" cy="2651284"/>
                </a:xfrm>
              </p:grpSpPr>
              <p:grpSp>
                <p:nvGrpSpPr>
                  <p:cNvPr id="20" name="Group 19"/>
                  <p:cNvGrpSpPr/>
                  <p:nvPr/>
                </p:nvGrpSpPr>
                <p:grpSpPr>
                  <a:xfrm>
                    <a:off x="202019" y="-15009"/>
                    <a:ext cx="104776" cy="2651284"/>
                    <a:chOff x="0" y="-15009"/>
                    <a:chExt cx="104776" cy="2651284"/>
                  </a:xfrm>
                </p:grpSpPr>
                <p:cxnSp>
                  <p:nvCxnSpPr>
                    <p:cNvPr id="22" name="Straight Arrow Connector 21"/>
                    <p:cNvCxnSpPr/>
                    <p:nvPr/>
                  </p:nvCxnSpPr>
                  <p:spPr>
                    <a:xfrm>
                      <a:off x="0" y="-15009"/>
                      <a:ext cx="13512" cy="199715"/>
                    </a:xfrm>
                    <a:prstGeom prst="straightConnector1">
                      <a:avLst/>
                    </a:prstGeom>
                    <a:noFill/>
                    <a:ln w="6350" cap="flat" cmpd="sng" algn="ctr">
                      <a:solidFill>
                        <a:srgbClr val="5B9BD5"/>
                      </a:solidFill>
                      <a:prstDash val="dash"/>
                      <a:miter lim="800000"/>
                      <a:headEnd type="triangle"/>
                      <a:tailEnd type="triangle"/>
                    </a:ln>
                    <a:effectLst/>
                  </p:spPr>
                </p:cxnSp>
                <p:cxnSp>
                  <p:nvCxnSpPr>
                    <p:cNvPr id="23" name="Straight Arrow Connector 22"/>
                    <p:cNvCxnSpPr/>
                    <p:nvPr/>
                  </p:nvCxnSpPr>
                  <p:spPr>
                    <a:xfrm>
                      <a:off x="0" y="535109"/>
                      <a:ext cx="0" cy="180523"/>
                    </a:xfrm>
                    <a:prstGeom prst="straightConnector1">
                      <a:avLst/>
                    </a:prstGeom>
                    <a:noFill/>
                    <a:ln w="6350" cap="flat" cmpd="sng" algn="ctr">
                      <a:solidFill>
                        <a:srgbClr val="5B9BD5"/>
                      </a:solidFill>
                      <a:prstDash val="dash"/>
                      <a:miter lim="800000"/>
                      <a:headEnd type="triangle"/>
                      <a:tailEnd type="triangle"/>
                    </a:ln>
                    <a:effectLst/>
                  </p:spPr>
                </p:cxnSp>
                <p:cxnSp>
                  <p:nvCxnSpPr>
                    <p:cNvPr id="24" name="Straight Arrow Connector 23"/>
                    <p:cNvCxnSpPr/>
                    <p:nvPr/>
                  </p:nvCxnSpPr>
                  <p:spPr>
                    <a:xfrm>
                      <a:off x="104776" y="1843635"/>
                      <a:ext cx="0" cy="229181"/>
                    </a:xfrm>
                    <a:prstGeom prst="straightConnector1">
                      <a:avLst/>
                    </a:prstGeom>
                    <a:noFill/>
                    <a:ln w="6350" cap="flat" cmpd="sng" algn="ctr">
                      <a:solidFill>
                        <a:srgbClr val="5B9BD5"/>
                      </a:solidFill>
                      <a:prstDash val="dash"/>
                      <a:miter lim="800000"/>
                      <a:headEnd type="triangle"/>
                      <a:tailEnd type="triangle"/>
                    </a:ln>
                    <a:effectLst/>
                  </p:spPr>
                </p:cxnSp>
                <p:cxnSp>
                  <p:nvCxnSpPr>
                    <p:cNvPr id="25" name="Straight Arrow Connector 24"/>
                    <p:cNvCxnSpPr/>
                    <p:nvPr/>
                  </p:nvCxnSpPr>
                  <p:spPr>
                    <a:xfrm flipH="1">
                      <a:off x="95250" y="2443510"/>
                      <a:ext cx="9526" cy="192765"/>
                    </a:xfrm>
                    <a:prstGeom prst="straightConnector1">
                      <a:avLst/>
                    </a:prstGeom>
                    <a:noFill/>
                    <a:ln w="6350" cap="flat" cmpd="sng" algn="ctr">
                      <a:solidFill>
                        <a:srgbClr val="5B9BD5"/>
                      </a:solidFill>
                      <a:prstDash val="dash"/>
                      <a:miter lim="800000"/>
                      <a:headEnd type="triangle"/>
                      <a:tailEnd type="triangle"/>
                    </a:ln>
                    <a:effectLst/>
                  </p:spPr>
                </p:cxnSp>
              </p:grpSp>
              <p:cxnSp>
                <p:nvCxnSpPr>
                  <p:cNvPr id="21" name="Straight Arrow Connector 20"/>
                  <p:cNvCxnSpPr/>
                  <p:nvPr/>
                </p:nvCxnSpPr>
                <p:spPr>
                  <a:xfrm flipH="1">
                    <a:off x="-28575" y="1239663"/>
                    <a:ext cx="15506" cy="841208"/>
                  </a:xfrm>
                  <a:prstGeom prst="straightConnector1">
                    <a:avLst/>
                  </a:prstGeom>
                  <a:noFill/>
                  <a:ln w="6350" cap="flat" cmpd="sng" algn="ctr">
                    <a:solidFill>
                      <a:srgbClr val="5B9BD5"/>
                    </a:solidFill>
                    <a:prstDash val="dash"/>
                    <a:miter lim="800000"/>
                    <a:headEnd type="triangle"/>
                    <a:tailEnd type="triangle"/>
                  </a:ln>
                  <a:effectLst/>
                </p:spPr>
              </p:cxnSp>
            </p:grpSp>
            <p:grpSp>
              <p:nvGrpSpPr>
                <p:cNvPr id="14" name="Group 13"/>
                <p:cNvGrpSpPr/>
                <p:nvPr/>
              </p:nvGrpSpPr>
              <p:grpSpPr>
                <a:xfrm>
                  <a:off x="1048492" y="1"/>
                  <a:ext cx="350575" cy="2629735"/>
                  <a:chOff x="-78559" y="1"/>
                  <a:chExt cx="350575" cy="2629735"/>
                </a:xfrm>
              </p:grpSpPr>
              <p:cxnSp>
                <p:nvCxnSpPr>
                  <p:cNvPr id="15" name="Straight Arrow Connector 14"/>
                  <p:cNvCxnSpPr/>
                  <p:nvPr/>
                </p:nvCxnSpPr>
                <p:spPr>
                  <a:xfrm>
                    <a:off x="272016" y="1246558"/>
                    <a:ext cx="0" cy="826258"/>
                  </a:xfrm>
                  <a:prstGeom prst="straightConnector1">
                    <a:avLst/>
                  </a:prstGeom>
                  <a:noFill/>
                  <a:ln w="6350" cap="flat" cmpd="sng" algn="ctr">
                    <a:solidFill>
                      <a:srgbClr val="5B9BD5"/>
                    </a:solidFill>
                    <a:prstDash val="solid"/>
                    <a:miter lim="800000"/>
                    <a:headEnd type="triangle"/>
                    <a:tailEnd type="triangle"/>
                  </a:ln>
                  <a:effectLst/>
                </p:spPr>
              </p:cxnSp>
              <p:cxnSp>
                <p:nvCxnSpPr>
                  <p:cNvPr id="16" name="Straight Arrow Connector 15"/>
                  <p:cNvCxnSpPr/>
                  <p:nvPr/>
                </p:nvCxnSpPr>
                <p:spPr>
                  <a:xfrm flipV="1">
                    <a:off x="0" y="1"/>
                    <a:ext cx="0" cy="184705"/>
                  </a:xfrm>
                  <a:prstGeom prst="straightConnector1">
                    <a:avLst/>
                  </a:prstGeom>
                  <a:noFill/>
                  <a:ln w="6350" cap="flat" cmpd="sng" algn="ctr">
                    <a:solidFill>
                      <a:srgbClr val="5B9BD5"/>
                    </a:solidFill>
                    <a:prstDash val="solid"/>
                    <a:miter lim="800000"/>
                    <a:tailEnd type="triangle"/>
                  </a:ln>
                  <a:effectLst/>
                </p:spPr>
              </p:cxnSp>
              <p:cxnSp>
                <p:nvCxnSpPr>
                  <p:cNvPr id="17" name="Straight Arrow Connector 16"/>
                  <p:cNvCxnSpPr/>
                  <p:nvPr/>
                </p:nvCxnSpPr>
                <p:spPr>
                  <a:xfrm flipV="1">
                    <a:off x="0" y="541424"/>
                    <a:ext cx="1" cy="174208"/>
                  </a:xfrm>
                  <a:prstGeom prst="straightConnector1">
                    <a:avLst/>
                  </a:prstGeom>
                  <a:noFill/>
                  <a:ln w="6350" cap="flat" cmpd="sng" algn="ctr">
                    <a:solidFill>
                      <a:srgbClr val="5B9BD5"/>
                    </a:solidFill>
                    <a:prstDash val="solid"/>
                    <a:miter lim="800000"/>
                    <a:tailEnd type="triangle"/>
                  </a:ln>
                  <a:effectLst/>
                </p:spPr>
              </p:cxnSp>
              <p:cxnSp>
                <p:nvCxnSpPr>
                  <p:cNvPr id="18" name="Straight Arrow Connector 17"/>
                  <p:cNvCxnSpPr/>
                  <p:nvPr/>
                </p:nvCxnSpPr>
                <p:spPr>
                  <a:xfrm flipH="1" flipV="1">
                    <a:off x="-78559" y="1812532"/>
                    <a:ext cx="3566" cy="268339"/>
                  </a:xfrm>
                  <a:prstGeom prst="straightConnector1">
                    <a:avLst/>
                  </a:prstGeom>
                  <a:noFill/>
                  <a:ln w="6350" cap="flat" cmpd="sng" algn="ctr">
                    <a:solidFill>
                      <a:srgbClr val="5B9BD5"/>
                    </a:solidFill>
                    <a:prstDash val="solid"/>
                    <a:miter lim="800000"/>
                    <a:tailEnd type="triangle"/>
                  </a:ln>
                  <a:effectLst/>
                </p:spPr>
              </p:cxnSp>
              <p:cxnSp>
                <p:nvCxnSpPr>
                  <p:cNvPr id="19" name="Straight Arrow Connector 18"/>
                  <p:cNvCxnSpPr/>
                  <p:nvPr/>
                </p:nvCxnSpPr>
                <p:spPr>
                  <a:xfrm flipV="1">
                    <a:off x="-43860" y="2425624"/>
                    <a:ext cx="0" cy="204112"/>
                  </a:xfrm>
                  <a:prstGeom prst="straightConnector1">
                    <a:avLst/>
                  </a:prstGeom>
                  <a:noFill/>
                  <a:ln w="6350" cap="flat" cmpd="sng" algn="ctr">
                    <a:solidFill>
                      <a:srgbClr val="5B9BD5"/>
                    </a:solidFill>
                    <a:prstDash val="solid"/>
                    <a:miter lim="800000"/>
                    <a:tailEnd type="triangle"/>
                  </a:ln>
                  <a:effectLst/>
                </p:spPr>
              </p:cxnSp>
            </p:grpSp>
          </p:grpSp>
        </p:grpSp>
        <p:grpSp>
          <p:nvGrpSpPr>
            <p:cNvPr id="6" name="Group 5"/>
            <p:cNvGrpSpPr/>
            <p:nvPr/>
          </p:nvGrpSpPr>
          <p:grpSpPr>
            <a:xfrm>
              <a:off x="3668232" y="4327451"/>
              <a:ext cx="2970693" cy="478466"/>
              <a:chOff x="0" y="0"/>
              <a:chExt cx="2970693" cy="478466"/>
            </a:xfrm>
          </p:grpSpPr>
          <p:sp>
            <p:nvSpPr>
              <p:cNvPr id="7" name="Rectangle 6"/>
              <p:cNvSpPr/>
              <p:nvPr/>
            </p:nvSpPr>
            <p:spPr>
              <a:xfrm>
                <a:off x="0" y="0"/>
                <a:ext cx="2970693" cy="478466"/>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      Бүтээгдэхүүний урсгал</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Санхүүгийн урсгал</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nvGrpSpPr>
              <p:cNvPr id="8" name="Group 7"/>
              <p:cNvGrpSpPr/>
              <p:nvPr/>
            </p:nvGrpSpPr>
            <p:grpSpPr>
              <a:xfrm>
                <a:off x="159489" y="138224"/>
                <a:ext cx="606056" cy="138223"/>
                <a:chOff x="0" y="0"/>
                <a:chExt cx="606056" cy="138223"/>
              </a:xfrm>
            </p:grpSpPr>
            <p:cxnSp>
              <p:nvCxnSpPr>
                <p:cNvPr id="9" name="Straight Arrow Connector 8"/>
                <p:cNvCxnSpPr/>
                <p:nvPr/>
              </p:nvCxnSpPr>
              <p:spPr>
                <a:xfrm>
                  <a:off x="0" y="0"/>
                  <a:ext cx="606056" cy="0"/>
                </a:xfrm>
                <a:prstGeom prst="straightConnector1">
                  <a:avLst/>
                </a:prstGeom>
                <a:noFill/>
                <a:ln w="6350" cap="flat" cmpd="sng" algn="ctr">
                  <a:solidFill>
                    <a:srgbClr val="5B9BD5"/>
                  </a:solidFill>
                  <a:prstDash val="solid"/>
                  <a:miter lim="800000"/>
                  <a:tailEnd type="triangle"/>
                </a:ln>
                <a:effectLst/>
              </p:spPr>
            </p:cxnSp>
            <p:cxnSp>
              <p:nvCxnSpPr>
                <p:cNvPr id="10" name="Straight Arrow Connector 9"/>
                <p:cNvCxnSpPr/>
                <p:nvPr/>
              </p:nvCxnSpPr>
              <p:spPr>
                <a:xfrm>
                  <a:off x="21265" y="138223"/>
                  <a:ext cx="584790" cy="0"/>
                </a:xfrm>
                <a:prstGeom prst="straightConnector1">
                  <a:avLst/>
                </a:prstGeom>
                <a:noFill/>
                <a:ln w="6350" cap="flat" cmpd="sng" algn="ctr">
                  <a:solidFill>
                    <a:srgbClr val="5B9BD5"/>
                  </a:solidFill>
                  <a:prstDash val="dash"/>
                  <a:miter lim="800000"/>
                  <a:tailEnd type="triangle"/>
                </a:ln>
                <a:effectLst/>
              </p:spPr>
            </p:cxnSp>
          </p:grpSp>
        </p:grpSp>
      </p:grpSp>
      <p:grpSp>
        <p:nvGrpSpPr>
          <p:cNvPr id="63" name="Group 62"/>
          <p:cNvGrpSpPr/>
          <p:nvPr/>
        </p:nvGrpSpPr>
        <p:grpSpPr>
          <a:xfrm>
            <a:off x="5249025" y="3441353"/>
            <a:ext cx="2642826" cy="888019"/>
            <a:chOff x="5249025" y="3441353"/>
            <a:chExt cx="2642826" cy="888019"/>
          </a:xfrm>
        </p:grpSpPr>
        <p:sp>
          <p:nvSpPr>
            <p:cNvPr id="52" name="Rounded Rectangle 51"/>
            <p:cNvSpPr/>
            <p:nvPr/>
          </p:nvSpPr>
          <p:spPr>
            <a:xfrm>
              <a:off x="5249025" y="3441353"/>
              <a:ext cx="2642826" cy="601588"/>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a:effectLst/>
                  <a:latin typeface="Times New Roman" panose="02020603050405020304" pitchFamily="18" charset="0"/>
                  <a:ea typeface="Calibri" panose="020F0502020204030204" pitchFamily="34" charset="0"/>
                </a:rPr>
                <a:t>Орон нутгийн худалдаачид, боловсруулагчид</a:t>
              </a:r>
              <a:endParaRPr lang="en-US" sz="1100">
                <a:effectLst/>
                <a:latin typeface="Times New Roman" panose="02020603050405020304" pitchFamily="18" charset="0"/>
                <a:ea typeface="Calibri" panose="020F0502020204030204" pitchFamily="34" charset="0"/>
              </a:endParaRPr>
            </a:p>
          </p:txBody>
        </p:sp>
        <p:cxnSp>
          <p:nvCxnSpPr>
            <p:cNvPr id="53" name="Straight Arrow Connector 52"/>
            <p:cNvCxnSpPr/>
            <p:nvPr/>
          </p:nvCxnSpPr>
          <p:spPr>
            <a:xfrm>
              <a:off x="5961032" y="4029778"/>
              <a:ext cx="13528" cy="288583"/>
            </a:xfrm>
            <a:prstGeom prst="straightConnector1">
              <a:avLst/>
            </a:prstGeom>
            <a:noFill/>
            <a:ln w="6350" cap="flat" cmpd="sng" algn="ctr">
              <a:solidFill>
                <a:srgbClr val="5B9BD5"/>
              </a:solidFill>
              <a:prstDash val="dash"/>
              <a:miter lim="800000"/>
              <a:headEnd type="triangle"/>
              <a:tailEnd type="triangle"/>
            </a:ln>
            <a:effectLst/>
          </p:spPr>
        </p:cxnSp>
        <p:cxnSp>
          <p:nvCxnSpPr>
            <p:cNvPr id="54" name="Straight Arrow Connector 53"/>
            <p:cNvCxnSpPr/>
            <p:nvPr/>
          </p:nvCxnSpPr>
          <p:spPr>
            <a:xfrm flipH="1" flipV="1">
              <a:off x="7142117" y="4047244"/>
              <a:ext cx="18720" cy="282128"/>
            </a:xfrm>
            <a:prstGeom prst="straightConnector1">
              <a:avLst/>
            </a:prstGeom>
            <a:noFill/>
            <a:ln w="6350" cap="flat" cmpd="sng" algn="ctr">
              <a:solidFill>
                <a:srgbClr val="5B9BD5"/>
              </a:solidFill>
              <a:prstDash val="solid"/>
              <a:miter lim="800000"/>
              <a:tailEnd type="triangle"/>
            </a:ln>
            <a:effectLst/>
          </p:spPr>
        </p:cxnSp>
      </p:grpSp>
      <p:sp>
        <p:nvSpPr>
          <p:cNvPr id="64" name="Rectangle 63"/>
          <p:cNvSpPr/>
          <p:nvPr/>
        </p:nvSpPr>
        <p:spPr>
          <a:xfrm>
            <a:off x="1197737" y="249016"/>
            <a:ext cx="10615969" cy="338554"/>
          </a:xfrm>
          <a:prstGeom prst="rect">
            <a:avLst/>
          </a:prstGeom>
        </p:spPr>
        <p:txBody>
          <a:bodyPr wrap="square">
            <a:spAutoFit/>
          </a:bodyPr>
          <a:lstStyle/>
          <a:p>
            <a:pPr algn="ctr">
              <a:tabLst>
                <a:tab pos="1621790" algn="l"/>
              </a:tabLst>
            </a:pPr>
            <a:r>
              <a:rPr lang="mn-MN" sz="1600" b="1" dirty="0">
                <a:latin typeface="Times New Roman" panose="02020603050405020304" pitchFamily="18" charset="0"/>
                <a:ea typeface="Calibri" panose="020F0502020204030204" pitchFamily="34" charset="0"/>
              </a:rPr>
              <a:t>ҮНЭ ЦЭНИЙН СҮЛЖЭЭНИЙ НӨХЦӨЛ ДЭХ БҮТЭЭГДЭХҮҮНИЙ </a:t>
            </a:r>
            <a:r>
              <a:rPr lang="mn-MN" sz="1600" b="1" dirty="0" smtClean="0">
                <a:latin typeface="Times New Roman" panose="02020603050405020304" pitchFamily="18" charset="0"/>
                <a:ea typeface="Calibri" panose="020F0502020204030204" pitchFamily="34" charset="0"/>
              </a:rPr>
              <a:t>БОЛОН </a:t>
            </a:r>
            <a:r>
              <a:rPr lang="mn-MN" sz="1600" b="1" dirty="0">
                <a:latin typeface="Times New Roman" panose="02020603050405020304" pitchFamily="18" charset="0"/>
                <a:ea typeface="Calibri" panose="020F0502020204030204" pitchFamily="34" charset="0"/>
              </a:rPr>
              <a:t>САНХҮҮГИЙН УРСГАЛ</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16344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4704" cy="6858000"/>
          </a:xfrm>
          <a:prstGeom prst="rect">
            <a:avLst/>
          </a:prstGeom>
        </p:spPr>
      </p:pic>
      <p:grpSp>
        <p:nvGrpSpPr>
          <p:cNvPr id="5" name="Group 4"/>
          <p:cNvGrpSpPr/>
          <p:nvPr/>
        </p:nvGrpSpPr>
        <p:grpSpPr>
          <a:xfrm>
            <a:off x="1369957" y="1532586"/>
            <a:ext cx="10427090" cy="4507606"/>
            <a:chOff x="0" y="-159412"/>
            <a:chExt cx="6920287" cy="3547566"/>
          </a:xfrm>
        </p:grpSpPr>
        <p:grpSp>
          <p:nvGrpSpPr>
            <p:cNvPr id="6" name="Group 5"/>
            <p:cNvGrpSpPr/>
            <p:nvPr/>
          </p:nvGrpSpPr>
          <p:grpSpPr>
            <a:xfrm>
              <a:off x="157655" y="1876096"/>
              <a:ext cx="5899785" cy="1512058"/>
              <a:chOff x="0" y="0"/>
              <a:chExt cx="5899785" cy="1512058"/>
            </a:xfrm>
          </p:grpSpPr>
          <p:sp>
            <p:nvSpPr>
              <p:cNvPr id="24" name="Rectangle 23"/>
              <p:cNvSpPr/>
              <p:nvPr/>
            </p:nvSpPr>
            <p:spPr>
              <a:xfrm>
                <a:off x="31750" y="0"/>
                <a:ext cx="5868035" cy="559435"/>
              </a:xfrm>
              <a:prstGeom prst="rect">
                <a:avLst/>
              </a:prstGeom>
              <a:solidFill>
                <a:srgbClr val="5B9BD5">
                  <a:lumMod val="20000"/>
                  <a:lumOff val="80000"/>
                </a:srgbClr>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Санхүүгийн үйлчилгээ </a:t>
                </a: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25" name="Rectangle 24"/>
              <p:cNvSpPr/>
              <p:nvPr/>
            </p:nvSpPr>
            <p:spPr>
              <a:xfrm>
                <a:off x="0" y="952500"/>
                <a:ext cx="5868537" cy="559558"/>
              </a:xfrm>
              <a:prstGeom prst="rect">
                <a:avLst/>
              </a:prstGeom>
              <a:solidFill>
                <a:srgbClr val="70AD47">
                  <a:lumMod val="20000"/>
                  <a:lumOff val="80000"/>
                </a:srgbClr>
              </a:solidFill>
              <a:ln w="6350" cap="flat" cmpd="sng" algn="ctr">
                <a:solidFill>
                  <a:sysClr val="windowText" lastClr="000000"/>
                </a:solidFill>
                <a:prstDash val="dashDot"/>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Дэмжих үйлчилгээ </a:t>
                </a: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grpSp>
          <p:nvGrpSpPr>
            <p:cNvPr id="7" name="Group 6"/>
            <p:cNvGrpSpPr/>
            <p:nvPr/>
          </p:nvGrpSpPr>
          <p:grpSpPr>
            <a:xfrm>
              <a:off x="0" y="-159412"/>
              <a:ext cx="6920287" cy="3017215"/>
              <a:chOff x="0" y="-159412"/>
              <a:chExt cx="6920287" cy="3017215"/>
            </a:xfrm>
          </p:grpSpPr>
          <p:grpSp>
            <p:nvGrpSpPr>
              <p:cNvPr id="10" name="Group 9"/>
              <p:cNvGrpSpPr/>
              <p:nvPr/>
            </p:nvGrpSpPr>
            <p:grpSpPr>
              <a:xfrm>
                <a:off x="0" y="-159412"/>
                <a:ext cx="6920287" cy="1755586"/>
                <a:chOff x="0" y="-159412"/>
                <a:chExt cx="6920287" cy="1755586"/>
              </a:xfrm>
            </p:grpSpPr>
            <p:grpSp>
              <p:nvGrpSpPr>
                <p:cNvPr id="17" name="Group 16"/>
                <p:cNvGrpSpPr/>
                <p:nvPr/>
              </p:nvGrpSpPr>
              <p:grpSpPr>
                <a:xfrm>
                  <a:off x="30336" y="1282468"/>
                  <a:ext cx="5922789" cy="313706"/>
                  <a:chOff x="0" y="34377"/>
                  <a:chExt cx="5922789" cy="313706"/>
                </a:xfrm>
              </p:grpSpPr>
              <p:sp>
                <p:nvSpPr>
                  <p:cNvPr id="21" name="Text Box 2"/>
                  <p:cNvSpPr txBox="1">
                    <a:spLocks noChangeArrowheads="1"/>
                  </p:cNvSpPr>
                  <p:nvPr/>
                </p:nvSpPr>
                <p:spPr bwMode="auto">
                  <a:xfrm>
                    <a:off x="0" y="34377"/>
                    <a:ext cx="1827039" cy="31066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rPr>
                      <a:t>ХАА-н үйлдвэрлэл </a:t>
                    </a: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22" name="Text Box 2"/>
                  <p:cNvSpPr txBox="1">
                    <a:spLocks noChangeArrowheads="1"/>
                  </p:cNvSpPr>
                  <p:nvPr/>
                </p:nvSpPr>
                <p:spPr bwMode="auto">
                  <a:xfrm>
                    <a:off x="2131839" y="56150"/>
                    <a:ext cx="1504950" cy="28869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ХАА-н </a:t>
                    </a:r>
                    <a:r>
                      <a:rPr kumimoji="0" lang="en-US"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ложистик</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23" name="Text Box 2"/>
                  <p:cNvSpPr txBox="1">
                    <a:spLocks noChangeArrowheads="1"/>
                  </p:cNvSpPr>
                  <p:nvPr/>
                </p:nvSpPr>
                <p:spPr bwMode="auto">
                  <a:xfrm>
                    <a:off x="3817764" y="51397"/>
                    <a:ext cx="2105025" cy="2966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ХАА-н </a:t>
                    </a:r>
                    <a:r>
                      <a:rPr kumimoji="0" lang="en-US"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хүнсний</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r>
                      <a:rPr kumimoji="0" lang="en-US"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rPr>
                      <a:t>үйлдвэрлэл</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rPr>
                      <a:t> </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grpSp>
              <p:nvGrpSpPr>
                <p:cNvPr id="18" name="Group 17"/>
                <p:cNvGrpSpPr/>
                <p:nvPr/>
              </p:nvGrpSpPr>
              <p:grpSpPr>
                <a:xfrm>
                  <a:off x="0" y="-159412"/>
                  <a:ext cx="6920287" cy="1407898"/>
                  <a:chOff x="0" y="-159412"/>
                  <a:chExt cx="6920287" cy="1407898"/>
                </a:xfrm>
              </p:grpSpPr>
              <p:sp>
                <p:nvSpPr>
                  <p:cNvPr id="19" name="Oval 18"/>
                  <p:cNvSpPr/>
                  <p:nvPr/>
                </p:nvSpPr>
                <p:spPr>
                  <a:xfrm>
                    <a:off x="189405" y="-159412"/>
                    <a:ext cx="6072726" cy="744203"/>
                  </a:xfrm>
                  <a:prstGeom prst="ellipse">
                    <a:avLst/>
                  </a:prstGeom>
                  <a:solidFill>
                    <a:sysClr val="window" lastClr="FFFFFF"/>
                  </a:solidFill>
                  <a:ln w="12700" cap="flat" cmpd="sng" algn="ctr">
                    <a:solidFill>
                      <a:sysClr val="windowText" lastClr="00000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a:ln>
                          <a:noFill/>
                        </a:ln>
                        <a:solidFill>
                          <a:srgbClr val="0070C0"/>
                        </a:solidFill>
                        <a:effectLst>
                          <a:outerShdw blurRad="38100" dist="25400" dir="5400000" algn="ctr">
                            <a:srgbClr val="6E747A">
                              <a:alpha val="43000"/>
                            </a:srgbClr>
                          </a:outerShdw>
                        </a:effectLst>
                        <a:uLnTx/>
                        <a:uFillTx/>
                        <a:latin typeface="Times New Roman" panose="02020603050405020304" pitchFamily="18" charset="0"/>
                        <a:ea typeface="Calibri" panose="020F0502020204030204" pitchFamily="34" charset="0"/>
                      </a:rPr>
                      <a:t>Үнэ цэнийн сүлжээний үйл ажиллагааны хүрээ</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aphicFrame>
                <p:nvGraphicFramePr>
                  <p:cNvPr id="20" name="Diagram 19"/>
                  <p:cNvGraphicFramePr/>
                  <p:nvPr>
                    <p:extLst>
                      <p:ext uri="{D42A27DB-BD31-4B8C-83A1-F6EECF244321}">
                        <p14:modId xmlns:p14="http://schemas.microsoft.com/office/powerpoint/2010/main" val="4114243666"/>
                      </p:ext>
                    </p:extLst>
                  </p:nvPr>
                </p:nvGraphicFramePr>
                <p:xfrm>
                  <a:off x="0" y="696036"/>
                  <a:ext cx="6920287" cy="552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cxnSp>
            <p:nvCxnSpPr>
              <p:cNvPr id="11" name="Straight Arrow Connector 10"/>
              <p:cNvCxnSpPr/>
              <p:nvPr/>
            </p:nvCxnSpPr>
            <p:spPr>
              <a:xfrm flipV="1">
                <a:off x="485775" y="1504464"/>
                <a:ext cx="0" cy="389614"/>
              </a:xfrm>
              <a:prstGeom prst="straightConnector1">
                <a:avLst/>
              </a:prstGeom>
              <a:noFill/>
              <a:ln w="6350" cap="flat" cmpd="sng" algn="ctr">
                <a:solidFill>
                  <a:sysClr val="windowText" lastClr="000000"/>
                </a:solidFill>
                <a:prstDash val="solid"/>
                <a:miter lim="800000"/>
                <a:tailEnd type="triangle"/>
              </a:ln>
              <a:effectLst/>
            </p:spPr>
          </p:cxnSp>
          <p:cxnSp>
            <p:nvCxnSpPr>
              <p:cNvPr id="12" name="Straight Arrow Connector 11"/>
              <p:cNvCxnSpPr/>
              <p:nvPr/>
            </p:nvCxnSpPr>
            <p:spPr>
              <a:xfrm flipV="1">
                <a:off x="2457450" y="1518141"/>
                <a:ext cx="0" cy="365760"/>
              </a:xfrm>
              <a:prstGeom prst="straightConnector1">
                <a:avLst/>
              </a:prstGeom>
              <a:noFill/>
              <a:ln w="6350" cap="flat" cmpd="sng" algn="ctr">
                <a:solidFill>
                  <a:sysClr val="windowText" lastClr="000000"/>
                </a:solidFill>
                <a:prstDash val="solid"/>
                <a:miter lim="800000"/>
                <a:tailEnd type="triangle"/>
              </a:ln>
              <a:effectLst/>
            </p:spPr>
          </p:cxnSp>
          <p:cxnSp>
            <p:nvCxnSpPr>
              <p:cNvPr id="13" name="Straight Arrow Connector 12"/>
              <p:cNvCxnSpPr/>
              <p:nvPr/>
            </p:nvCxnSpPr>
            <p:spPr>
              <a:xfrm flipV="1">
                <a:off x="4305300" y="1513989"/>
                <a:ext cx="0" cy="365760"/>
              </a:xfrm>
              <a:prstGeom prst="straightConnector1">
                <a:avLst/>
              </a:prstGeom>
              <a:noFill/>
              <a:ln w="6350" cap="flat" cmpd="sng" algn="ctr">
                <a:solidFill>
                  <a:sysClr val="windowText" lastClr="000000"/>
                </a:solidFill>
                <a:prstDash val="solid"/>
                <a:miter lim="800000"/>
                <a:tailEnd type="triangle"/>
              </a:ln>
              <a:effectLst/>
            </p:spPr>
          </p:cxnSp>
          <p:cxnSp>
            <p:nvCxnSpPr>
              <p:cNvPr id="14" name="Straight Arrow Connector 13"/>
              <p:cNvCxnSpPr/>
              <p:nvPr/>
            </p:nvCxnSpPr>
            <p:spPr>
              <a:xfrm flipH="1" flipV="1">
                <a:off x="747712" y="1490177"/>
                <a:ext cx="7952" cy="1367625"/>
              </a:xfrm>
              <a:prstGeom prst="straightConnector1">
                <a:avLst/>
              </a:prstGeom>
              <a:noFill/>
              <a:ln w="6350" cap="flat" cmpd="sng" algn="ctr">
                <a:solidFill>
                  <a:srgbClr val="5B9BD5"/>
                </a:solidFill>
                <a:prstDash val="sysDash"/>
                <a:miter lim="800000"/>
                <a:tailEnd type="triangle"/>
              </a:ln>
              <a:effectLst/>
            </p:spPr>
          </p:cxnSp>
          <p:cxnSp>
            <p:nvCxnSpPr>
              <p:cNvPr id="15" name="Straight Arrow Connector 14"/>
              <p:cNvCxnSpPr/>
              <p:nvPr/>
            </p:nvCxnSpPr>
            <p:spPr>
              <a:xfrm flipV="1">
                <a:off x="2586708" y="1519364"/>
                <a:ext cx="18379" cy="1338439"/>
              </a:xfrm>
              <a:prstGeom prst="straightConnector1">
                <a:avLst/>
              </a:prstGeom>
              <a:noFill/>
              <a:ln w="6350" cap="flat" cmpd="sng" algn="ctr">
                <a:solidFill>
                  <a:srgbClr val="5B9BD5"/>
                </a:solidFill>
                <a:prstDash val="sysDash"/>
                <a:miter lim="800000"/>
                <a:tailEnd type="triangle"/>
              </a:ln>
              <a:effectLst/>
            </p:spPr>
          </p:cxnSp>
          <p:cxnSp>
            <p:nvCxnSpPr>
              <p:cNvPr id="16" name="Straight Arrow Connector 15"/>
              <p:cNvCxnSpPr/>
              <p:nvPr/>
            </p:nvCxnSpPr>
            <p:spPr>
              <a:xfrm flipV="1">
                <a:off x="4723581" y="1518752"/>
                <a:ext cx="819" cy="1309844"/>
              </a:xfrm>
              <a:prstGeom prst="straightConnector1">
                <a:avLst/>
              </a:prstGeom>
              <a:noFill/>
              <a:ln w="6350" cap="flat" cmpd="sng" algn="ctr">
                <a:solidFill>
                  <a:srgbClr val="5B9BD5"/>
                </a:solidFill>
                <a:prstDash val="sysDash"/>
                <a:miter lim="800000"/>
                <a:tailEnd type="triangle"/>
              </a:ln>
              <a:effectLst/>
            </p:spPr>
          </p:cxnSp>
        </p:grpSp>
      </p:grpSp>
      <p:sp>
        <p:nvSpPr>
          <p:cNvPr id="26" name="Rectangle 25"/>
          <p:cNvSpPr/>
          <p:nvPr/>
        </p:nvSpPr>
        <p:spPr>
          <a:xfrm>
            <a:off x="1503104" y="335732"/>
            <a:ext cx="9454512" cy="461665"/>
          </a:xfrm>
          <a:prstGeom prst="rect">
            <a:avLst/>
          </a:prstGeom>
        </p:spPr>
        <p:txBody>
          <a:bodyPr wrap="none">
            <a:spAutoFit/>
          </a:bodyPr>
          <a:lstStyle/>
          <a:p>
            <a:pPr algn="ctr">
              <a:tabLst>
                <a:tab pos="3695700" algn="l"/>
              </a:tabLst>
            </a:pPr>
            <a:r>
              <a:rPr lang="mn-MN" sz="2400" b="1" dirty="0">
                <a:latin typeface="Times New Roman" panose="02020603050405020304" pitchFamily="18" charset="0"/>
                <a:ea typeface="Calibri" panose="020F0502020204030204" pitchFamily="34" charset="0"/>
              </a:rPr>
              <a:t>ХАА-Н ҮНЭ ЦЭНИЙН СҮЛЖЭЭНИЙ  СОНИРХЛЫН БҮЛГҮҮД</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83373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2779</Words>
  <Application>Microsoft Office PowerPoint</Application>
  <PresentationFormat>Custom</PresentationFormat>
  <Paragraphs>899</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Үйлдвэр Хөдөө Аж Ахуйн Яам, Монгол банкнаас хамтран зохион байгуулсан “ХӨДӨӨ АЖ АХУЙН САЛБАРЫН САНХҮҮЖИЛТИЙН ШИНЭ АРГА ХЭРЭГСЛҮҮД” зөвлөгөөн </vt:lpstr>
      <vt:lpstr>Бүтээгдэхүүний үнэ цэнийн сүлжээг  ашиглах зайлшгүй шаардлага</vt:lpstr>
      <vt:lpstr>Бүтээгдэхүүний үнэ цэнийн сүлжээний санхүүжилт</vt:lpstr>
      <vt:lpstr>ХӨДӨӨ АЖ АХУЙН САЛБАРЫН ҮЙЛ АЖИЛЛАГААНД  ОРШИЖ БУЙ ДУТАГДАЛ, БЭРХШЭЭЛ</vt:lpstr>
      <vt:lpstr>PowerPoint Presentation</vt:lpstr>
      <vt:lpstr>ХӨДӨӨ АЖ АХУЙН УЛАМЖЛАЛТ ЗЭЭЛ,  ҮНЭ ЦЭНИЙН СҮЛЖЭЭНИЙ САНХҮҮЖИЛТИЙН ЯЛГАА</vt:lpstr>
      <vt:lpstr>PowerPoint Presentation</vt:lpstr>
      <vt:lpstr>PowerPoint Presentation</vt:lpstr>
      <vt:lpstr>PowerPoint Presentation</vt:lpstr>
      <vt:lpstr>ҮНЭ ЦЭНИЙН СҮЛЖЭЭНИЙ САНХҮҮЖИЛТИЙН БАЙГУУЛЛАГУУД</vt:lpstr>
      <vt:lpstr>PowerPoint Presentation</vt:lpstr>
      <vt:lpstr>PowerPoint Presentation</vt:lpstr>
      <vt:lpstr>PowerPoint Presentation</vt:lpstr>
      <vt:lpstr>PowerPoint Presentation</vt:lpstr>
      <vt:lpstr>PowerPoint Presentation</vt:lpstr>
      <vt:lpstr>ДҮГНЭЛТ:  АНХААРАЛ ТАТАХ ГОЛ ХҮЧИН ЗҮЙЛС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СЭЗДС-ийн 90 жилийн ойд зориулсан олон улсын эрдэм шинжилгээний хурал</dc:title>
  <dc:creator>S. Badarch</dc:creator>
  <cp:lastModifiedBy>Admin</cp:lastModifiedBy>
  <cp:revision>136</cp:revision>
  <dcterms:created xsi:type="dcterms:W3CDTF">2014-04-27T05:03:09Z</dcterms:created>
  <dcterms:modified xsi:type="dcterms:W3CDTF">2014-12-15T19:02:48Z</dcterms:modified>
</cp:coreProperties>
</file>